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45" r:id="rId3"/>
    <p:sldId id="346" r:id="rId4"/>
    <p:sldId id="339" r:id="rId5"/>
    <p:sldId id="341" r:id="rId6"/>
    <p:sldId id="342" r:id="rId7"/>
    <p:sldId id="343" r:id="rId8"/>
  </p:sldIdLst>
  <p:sldSz cx="9144000" cy="6858000" type="letter"/>
  <p:notesSz cx="9236075" cy="70104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CCCC"/>
    <a:srgbClr val="0033CC"/>
    <a:srgbClr val="0066FF"/>
    <a:srgbClr val="0000FF"/>
    <a:srgbClr val="3333FF"/>
    <a:srgbClr val="00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827" autoAdjust="0"/>
    <p:restoredTop sz="94624" autoAdjust="0"/>
  </p:normalViewPr>
  <p:slideViewPr>
    <p:cSldViewPr>
      <p:cViewPr varScale="1">
        <p:scale>
          <a:sx n="68" d="100"/>
          <a:sy n="68" d="100"/>
        </p:scale>
        <p:origin x="-811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299" cy="350520"/>
          </a:xfrm>
          <a:prstGeom prst="rect">
            <a:avLst/>
          </a:prstGeom>
        </p:spPr>
        <p:txBody>
          <a:bodyPr vert="horz" lIns="92824" tIns="46412" rIns="92824" bIns="46412" rtlCol="0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1638" y="0"/>
            <a:ext cx="4002299" cy="350520"/>
          </a:xfrm>
          <a:prstGeom prst="rect">
            <a:avLst/>
          </a:prstGeom>
        </p:spPr>
        <p:txBody>
          <a:bodyPr vert="horz" lIns="92824" tIns="46412" rIns="92824" bIns="46412" rtlCol="0"/>
          <a:lstStyle>
            <a:lvl1pPr algn="r">
              <a:defRPr sz="1200"/>
            </a:lvl1pPr>
          </a:lstStyle>
          <a:p>
            <a:fld id="{8E9C5348-7DC0-4132-88C0-53DE21F48173}" type="datetimeFigureOut">
              <a:rPr lang="es-CL" smtClean="0"/>
              <a:pPr/>
              <a:t>08-07-2015</a:t>
            </a:fld>
            <a:endParaRPr lang="es-CL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5438" y="527050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24" tIns="46412" rIns="92824" bIns="46412" rtlCol="0" anchor="ctr"/>
          <a:lstStyle/>
          <a:p>
            <a:endParaRPr lang="es-CL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608" y="3329940"/>
            <a:ext cx="7388860" cy="3154680"/>
          </a:xfrm>
          <a:prstGeom prst="rect">
            <a:avLst/>
          </a:prstGeom>
        </p:spPr>
        <p:txBody>
          <a:bodyPr vert="horz" lIns="92824" tIns="46412" rIns="92824" bIns="4641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02299" cy="350520"/>
          </a:xfrm>
          <a:prstGeom prst="rect">
            <a:avLst/>
          </a:prstGeom>
        </p:spPr>
        <p:txBody>
          <a:bodyPr vert="horz" lIns="92824" tIns="46412" rIns="92824" bIns="46412" rtlCol="0" anchor="b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1638" y="6658664"/>
            <a:ext cx="4002299" cy="350520"/>
          </a:xfrm>
          <a:prstGeom prst="rect">
            <a:avLst/>
          </a:prstGeom>
        </p:spPr>
        <p:txBody>
          <a:bodyPr vert="horz" lIns="92824" tIns="46412" rIns="92824" bIns="46412" rtlCol="0" anchor="b"/>
          <a:lstStyle>
            <a:lvl1pPr algn="r">
              <a:defRPr sz="1200"/>
            </a:lvl1pPr>
          </a:lstStyle>
          <a:p>
            <a:fld id="{E918C5CF-CCBE-4477-942C-D25FA2203FCA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71889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65438" y="527050"/>
            <a:ext cx="3505200" cy="2628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8C5CF-CCBE-4477-942C-D25FA2203FCA}" type="slidenum">
              <a:rPr lang="es-CL" smtClean="0"/>
              <a:pPr/>
              <a:t>1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62112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483E1-8B08-44FA-98BF-8D33C79FEF0C}" type="datetimeFigureOut">
              <a:rPr lang="es-CL" smtClean="0"/>
              <a:pPr/>
              <a:t>08-07-2015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935B-9075-4DB5-B6B0-4497FE55F9A9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483E1-8B08-44FA-98BF-8D33C79FEF0C}" type="datetimeFigureOut">
              <a:rPr lang="es-CL" smtClean="0"/>
              <a:pPr/>
              <a:t>08-07-2015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935B-9075-4DB5-B6B0-4497FE55F9A9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483E1-8B08-44FA-98BF-8D33C79FEF0C}" type="datetimeFigureOut">
              <a:rPr lang="es-CL" smtClean="0"/>
              <a:pPr/>
              <a:t>08-07-2015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935B-9075-4DB5-B6B0-4497FE55F9A9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483E1-8B08-44FA-98BF-8D33C79FEF0C}" type="datetimeFigureOut">
              <a:rPr lang="es-CL" smtClean="0"/>
              <a:pPr/>
              <a:t>08-07-2015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935B-9075-4DB5-B6B0-4497FE55F9A9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483E1-8B08-44FA-98BF-8D33C79FEF0C}" type="datetimeFigureOut">
              <a:rPr lang="es-CL" smtClean="0"/>
              <a:pPr/>
              <a:t>08-07-2015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935B-9075-4DB5-B6B0-4497FE55F9A9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483E1-8B08-44FA-98BF-8D33C79FEF0C}" type="datetimeFigureOut">
              <a:rPr lang="es-CL" smtClean="0"/>
              <a:pPr/>
              <a:t>08-07-2015</a:t>
            </a:fld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935B-9075-4DB5-B6B0-4497FE55F9A9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483E1-8B08-44FA-98BF-8D33C79FEF0C}" type="datetimeFigureOut">
              <a:rPr lang="es-CL" smtClean="0"/>
              <a:pPr/>
              <a:t>08-07-2015</a:t>
            </a:fld>
            <a:endParaRPr lang="es-C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935B-9075-4DB5-B6B0-4497FE55F9A9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483E1-8B08-44FA-98BF-8D33C79FEF0C}" type="datetimeFigureOut">
              <a:rPr lang="es-CL" smtClean="0"/>
              <a:pPr/>
              <a:t>08-07-2015</a:t>
            </a:fld>
            <a:endParaRPr lang="es-C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935B-9075-4DB5-B6B0-4497FE55F9A9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483E1-8B08-44FA-98BF-8D33C79FEF0C}" type="datetimeFigureOut">
              <a:rPr lang="es-CL" smtClean="0"/>
              <a:pPr/>
              <a:t>08-07-2015</a:t>
            </a:fld>
            <a:endParaRPr lang="es-C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935B-9075-4DB5-B6B0-4497FE55F9A9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483E1-8B08-44FA-98BF-8D33C79FEF0C}" type="datetimeFigureOut">
              <a:rPr lang="es-CL" smtClean="0"/>
              <a:pPr/>
              <a:t>08-07-2015</a:t>
            </a:fld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935B-9075-4DB5-B6B0-4497FE55F9A9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483E1-8B08-44FA-98BF-8D33C79FEF0C}" type="datetimeFigureOut">
              <a:rPr lang="es-CL" smtClean="0"/>
              <a:pPr/>
              <a:t>08-07-2015</a:t>
            </a:fld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935B-9075-4DB5-B6B0-4497FE55F9A9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483E1-8B08-44FA-98BF-8D33C79FEF0C}" type="datetimeFigureOut">
              <a:rPr lang="es-CL" smtClean="0"/>
              <a:pPr/>
              <a:t>08-07-2015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C935B-9075-4DB5-B6B0-4497FE55F9A9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isotip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578477" y="-285774"/>
            <a:ext cx="5864725" cy="269504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83568" y="2427501"/>
            <a:ext cx="79208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/>
              <a:t>Exposición </a:t>
            </a:r>
            <a:r>
              <a:rPr lang="es-ES" sz="2400" dirty="0"/>
              <a:t>de la Sociedad Nacional de Pesca F.G. sobre Proyecto de Ley que modifica el Decreto Ley N°2.222, de 1978, con el objeto de prohibir el vertimiento, derrame o disposición de residuos mineros en las aguas sometidas a la jurisdicción </a:t>
            </a:r>
            <a:r>
              <a:rPr lang="es-ES" sz="2400" dirty="0" smtClean="0"/>
              <a:t>nacional (Boletín N°9.962-12)</a:t>
            </a:r>
            <a:endParaRPr lang="es-E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571868" y="5800573"/>
            <a:ext cx="43845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Francisco Orrego B.</a:t>
            </a:r>
          </a:p>
          <a:p>
            <a:r>
              <a:rPr lang="es-E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Presidente Sociedad Nacional de Pesca F.G. </a:t>
            </a:r>
          </a:p>
          <a:p>
            <a:r>
              <a:rPr lang="es-E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SONAPESCA</a:t>
            </a:r>
            <a:endParaRPr lang="es-CL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s-CL" dirty="0"/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3107522" y="6264918"/>
            <a:ext cx="785819" cy="1588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colores sonapesca-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28798" y="5857893"/>
            <a:ext cx="1390529" cy="78581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755576" y="4750315"/>
            <a:ext cx="79626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600" dirty="0" smtClean="0">
                <a:latin typeface="+mj-lt"/>
              </a:rPr>
              <a:t>Sesión de Comisión de Medio Ambiente del Senado </a:t>
            </a:r>
          </a:p>
          <a:p>
            <a:pPr algn="r"/>
            <a:r>
              <a:rPr lang="es-ES" sz="1600" dirty="0" smtClean="0">
                <a:latin typeface="+mj-lt"/>
              </a:rPr>
              <a:t>celebrada el 7 de Julio de 2015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viñeta2 fondo tran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1"/>
            <a:ext cx="9144001" cy="652353"/>
          </a:xfrm>
          <a:prstGeom prst="rect">
            <a:avLst/>
          </a:prstGeom>
        </p:spPr>
      </p:pic>
      <p:pic>
        <p:nvPicPr>
          <p:cNvPr id="10" name="Picture 9" descr="isotipofondo tran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24330" y="5250271"/>
            <a:ext cx="4405787" cy="2107820"/>
          </a:xfrm>
          <a:prstGeom prst="rect">
            <a:avLst/>
          </a:prstGeom>
        </p:spPr>
      </p:pic>
      <p:cxnSp>
        <p:nvCxnSpPr>
          <p:cNvPr id="3" name="Conector recto 2"/>
          <p:cNvCxnSpPr/>
          <p:nvPr/>
        </p:nvCxnSpPr>
        <p:spPr>
          <a:xfrm>
            <a:off x="971600" y="1124744"/>
            <a:ext cx="69847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6"/>
          <p:cNvSpPr txBox="1"/>
          <p:nvPr/>
        </p:nvSpPr>
        <p:spPr>
          <a:xfrm>
            <a:off x="2843808" y="19035"/>
            <a:ext cx="46085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Proyecto de Ley que modifica el Decreto Ley N°2.222, de 1978, con el objeto de prohibir el vertimiento, derrame o disposición de residuos mineros en las aguas sometidas a la jurisdicción nacional</a:t>
            </a:r>
            <a:endParaRPr lang="es-CL" sz="1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755576" y="1305342"/>
            <a:ext cx="763284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es-CL" sz="2200" dirty="0" smtClean="0"/>
              <a:t>La </a:t>
            </a:r>
            <a:r>
              <a:rPr lang="es-CL" sz="2200" dirty="0"/>
              <a:t>Sociedad Nacional de Pesca (SONAPESCA), nació hace 65 años como una organización destinada a impulsar el desarrollo de la industria pesquera. Durante este periodo, la asociación gremial ha desempeñado un rol preponderante, debido a la importancia del sector en el crecimiento económico, social y cultural de cada una de las regiones pesqueras</a:t>
            </a:r>
            <a:r>
              <a:rPr lang="es-CL" sz="2200" dirty="0" smtClean="0"/>
              <a:t>.</a:t>
            </a:r>
          </a:p>
          <a:p>
            <a:pPr marL="342900" indent="-342900">
              <a:buClr>
                <a:srgbClr val="0066FF"/>
              </a:buClr>
              <a:buFont typeface="Wingdings" panose="05000000000000000000" pitchFamily="2" charset="2"/>
              <a:buChar char="Ø"/>
            </a:pPr>
            <a:endParaRPr lang="es-CL" sz="2200" dirty="0" smtClean="0"/>
          </a:p>
          <a:p>
            <a:pPr marL="342900" indent="-342900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es-CL" sz="2200" dirty="0"/>
              <a:t>Hoy el sector enfrenta nuevos desafíos. Por esta causa, SONAPESCA determinó la necesidad de conformar una nueva institucionalidad, que persigue, entre otros, la promoción e impulso, a través del esfuerzo conjunto de todas las regiones y actividades pesqueras del país, de la </a:t>
            </a:r>
            <a:r>
              <a:rPr lang="es-CL" sz="2200" b="1" dirty="0"/>
              <a:t>PESCA RESPONSABLE Y SOSTENIBLE</a:t>
            </a:r>
            <a:r>
              <a:rPr lang="es-CL" sz="2200" dirty="0"/>
              <a:t>, que permita la conservación de los recursos marinos e intensifique el compromiso con el crecimiento económico; el medio ambiente; el desarrollo científico y tecnológico; </a:t>
            </a:r>
            <a:r>
              <a:rPr lang="es-CL" sz="2200" dirty="0" smtClean="0"/>
              <a:t>entre </a:t>
            </a:r>
            <a:r>
              <a:rPr lang="es-CL" sz="2200" dirty="0"/>
              <a:t>otros.</a:t>
            </a:r>
          </a:p>
          <a:p>
            <a:pPr>
              <a:buClr>
                <a:srgbClr val="0066FF"/>
              </a:buClr>
            </a:pPr>
            <a:endParaRPr lang="es-CL" sz="2200" dirty="0"/>
          </a:p>
          <a:p>
            <a:endParaRPr lang="es-CL" dirty="0"/>
          </a:p>
        </p:txBody>
      </p:sp>
      <p:sp>
        <p:nvSpPr>
          <p:cNvPr id="4" name="CuadroTexto 3"/>
          <p:cNvSpPr txBox="1"/>
          <p:nvPr/>
        </p:nvSpPr>
        <p:spPr>
          <a:xfrm>
            <a:off x="907154" y="794182"/>
            <a:ext cx="2136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+mj-lt"/>
              </a:rPr>
              <a:t>Sobre SONAPESCA …</a:t>
            </a:r>
            <a:endParaRPr lang="es-E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980289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viñeta2 fondo tran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1"/>
            <a:ext cx="9144001" cy="652353"/>
          </a:xfrm>
          <a:prstGeom prst="rect">
            <a:avLst/>
          </a:prstGeom>
        </p:spPr>
      </p:pic>
      <p:pic>
        <p:nvPicPr>
          <p:cNvPr id="10" name="Picture 9" descr="isotipofondo tran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24330" y="5250271"/>
            <a:ext cx="4405787" cy="2107820"/>
          </a:xfrm>
          <a:prstGeom prst="rect">
            <a:avLst/>
          </a:prstGeom>
        </p:spPr>
      </p:pic>
      <p:cxnSp>
        <p:nvCxnSpPr>
          <p:cNvPr id="3" name="Conector recto 2"/>
          <p:cNvCxnSpPr/>
          <p:nvPr/>
        </p:nvCxnSpPr>
        <p:spPr>
          <a:xfrm>
            <a:off x="971600" y="1124744"/>
            <a:ext cx="69847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6"/>
          <p:cNvSpPr txBox="1"/>
          <p:nvPr/>
        </p:nvSpPr>
        <p:spPr>
          <a:xfrm>
            <a:off x="2843808" y="19035"/>
            <a:ext cx="46085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Proyecto de Ley que modifica el Decreto Ley N°2.222, de 1978, con el objeto de prohibir el vertimiento, derrame o disposición de residuos mineros en las aguas sometidas a la jurisdicción nacional</a:t>
            </a:r>
            <a:endParaRPr lang="es-CL" sz="1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755576" y="1305342"/>
            <a:ext cx="7632848" cy="5278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66FF"/>
              </a:buClr>
            </a:pPr>
            <a:endParaRPr lang="es-CL" sz="2200" dirty="0" smtClean="0"/>
          </a:p>
          <a:p>
            <a:pPr marL="342900" indent="-342900" algn="just" eaLnBrk="0" hangingPunct="0">
              <a:spcBef>
                <a:spcPts val="600"/>
              </a:spcBef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es-ES_tradnl" sz="2400" dirty="0" smtClean="0"/>
              <a:t>Hoy Sonapesca es una federación gremial </a:t>
            </a:r>
            <a:r>
              <a:rPr lang="es-ES_tradnl" sz="2400" dirty="0"/>
              <a:t>compuesta por 8 </a:t>
            </a:r>
            <a:r>
              <a:rPr lang="es-ES_tradnl" sz="2400" dirty="0" smtClean="0"/>
              <a:t>gremios (incluyendo algueros, </a:t>
            </a:r>
            <a:r>
              <a:rPr lang="es-ES_tradnl" sz="2400" dirty="0" err="1"/>
              <a:t>crustaceros</a:t>
            </a:r>
            <a:r>
              <a:rPr lang="es-ES_tradnl" sz="2400" dirty="0" smtClean="0"/>
              <a:t> y pesca de altura) y más de </a:t>
            </a:r>
            <a:r>
              <a:rPr lang="es-ES_tradnl" sz="2400" dirty="0"/>
              <a:t>50 </a:t>
            </a:r>
            <a:r>
              <a:rPr lang="es-ES_tradnl" sz="2400" dirty="0" smtClean="0"/>
              <a:t>empresas (grandes, medianas y pequeñas): </a:t>
            </a:r>
            <a:r>
              <a:rPr lang="es-ES_tradnl" sz="2400" dirty="0"/>
              <a:t>astilleros, armadores, plantas de procesamiento.</a:t>
            </a:r>
            <a:endParaRPr lang="es-ES_tradnl" sz="2400" u="sng" dirty="0"/>
          </a:p>
          <a:p>
            <a:pPr marL="342900" indent="-342900" algn="just" eaLnBrk="0" hangingPunct="0">
              <a:spcBef>
                <a:spcPts val="600"/>
              </a:spcBef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es-ES_tradnl" sz="2400" dirty="0" smtClean="0"/>
              <a:t>Los gremios socios representan el </a:t>
            </a:r>
            <a:r>
              <a:rPr lang="es-ES_tradnl" sz="2400" dirty="0"/>
              <a:t>90% de la flota industrial, </a:t>
            </a:r>
            <a:r>
              <a:rPr lang="es-ES_tradnl" sz="2400" dirty="0" smtClean="0"/>
              <a:t>el </a:t>
            </a:r>
            <a:r>
              <a:rPr lang="es-ES_tradnl" sz="2400" dirty="0"/>
              <a:t>70% de las exportaciones y el 55% del empleo sectorial</a:t>
            </a:r>
            <a:r>
              <a:rPr lang="es-ES_tradnl" sz="2400" dirty="0" smtClean="0"/>
              <a:t>. </a:t>
            </a:r>
          </a:p>
          <a:p>
            <a:pPr marL="342900" indent="-342900" algn="just" eaLnBrk="0" hangingPunct="0">
              <a:spcBef>
                <a:spcPts val="600"/>
              </a:spcBef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es-ES_tradnl" sz="2400" dirty="0" smtClean="0"/>
              <a:t>El 85</a:t>
            </a:r>
            <a:r>
              <a:rPr lang="es-ES_tradnl" sz="2400" dirty="0"/>
              <a:t>% de la producción nacional es destinado a mercados </a:t>
            </a:r>
            <a:r>
              <a:rPr lang="es-ES_tradnl" sz="2400" dirty="0" smtClean="0"/>
              <a:t>externos.</a:t>
            </a:r>
            <a:endParaRPr lang="es-CL" sz="2400" dirty="0"/>
          </a:p>
          <a:p>
            <a:pPr marL="342900" indent="-342900">
              <a:buClr>
                <a:srgbClr val="0066FF"/>
              </a:buClr>
              <a:buFont typeface="Wingdings" panose="05000000000000000000" pitchFamily="2" charset="2"/>
              <a:buChar char="Ø"/>
            </a:pPr>
            <a:endParaRPr lang="es-CL" sz="2400" dirty="0" smtClean="0"/>
          </a:p>
          <a:p>
            <a:endParaRPr lang="es-CL" dirty="0"/>
          </a:p>
          <a:p>
            <a:endParaRPr lang="es-CL" dirty="0"/>
          </a:p>
        </p:txBody>
      </p:sp>
      <p:sp>
        <p:nvSpPr>
          <p:cNvPr id="4" name="CuadroTexto 3"/>
          <p:cNvSpPr txBox="1"/>
          <p:nvPr/>
        </p:nvSpPr>
        <p:spPr>
          <a:xfrm>
            <a:off x="907154" y="794182"/>
            <a:ext cx="2136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+mj-lt"/>
              </a:rPr>
              <a:t>Sobre SONAPESCA …</a:t>
            </a:r>
            <a:endParaRPr lang="es-E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344256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viñeta2 fondo tran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1"/>
            <a:ext cx="9144001" cy="652353"/>
          </a:xfrm>
          <a:prstGeom prst="rect">
            <a:avLst/>
          </a:prstGeom>
        </p:spPr>
      </p:pic>
      <p:pic>
        <p:nvPicPr>
          <p:cNvPr id="10" name="Picture 9" descr="isotipofondo tran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24330" y="5250271"/>
            <a:ext cx="4405787" cy="2107820"/>
          </a:xfrm>
          <a:prstGeom prst="rect">
            <a:avLst/>
          </a:prstGeom>
        </p:spPr>
      </p:pic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827584" y="1254852"/>
            <a:ext cx="7848872" cy="5126475"/>
          </a:xfrm>
        </p:spPr>
        <p:txBody>
          <a:bodyPr>
            <a:normAutofit fontScale="92500"/>
          </a:bodyPr>
          <a:lstStyle/>
          <a:p>
            <a:pPr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es-ES" sz="2400" dirty="0" smtClean="0"/>
              <a:t>Actualmente no existe una legislación ni organismo internacional con facultades claras para abordar y regular el tema de los relaves mineros submarinos. </a:t>
            </a:r>
            <a:r>
              <a:rPr lang="es-ES" sz="2400" dirty="0"/>
              <a:t>El Protocolo de Londres lo </a:t>
            </a:r>
            <a:r>
              <a:rPr lang="es-ES" sz="2400" dirty="0" smtClean="0"/>
              <a:t>que </a:t>
            </a:r>
            <a:r>
              <a:rPr lang="es-ES" sz="2400" dirty="0"/>
              <a:t>regula es el vertimiento directo desde una nave al mar, acción que se encuentra prohibida, pero no regula el vertimiento desde ductos provenientes desde el continente. </a:t>
            </a:r>
            <a:r>
              <a:rPr lang="es-ES" sz="2400" b="1" dirty="0"/>
              <a:t>En consecuencia, hay un vacío regulatorio internacional en el tema</a:t>
            </a:r>
            <a:r>
              <a:rPr lang="es-ES" sz="2400" dirty="0" smtClean="0"/>
              <a:t>.</a:t>
            </a:r>
          </a:p>
          <a:p>
            <a:pPr marL="0" indent="0">
              <a:buClr>
                <a:srgbClr val="0066FF"/>
              </a:buClr>
              <a:buNone/>
            </a:pPr>
            <a:endParaRPr lang="es-ES" sz="2400" dirty="0"/>
          </a:p>
          <a:p>
            <a:pPr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es-ES" sz="2400" dirty="0" smtClean="0"/>
              <a:t>Tampoco </a:t>
            </a:r>
            <a:r>
              <a:rPr lang="es-ES" sz="2400" dirty="0"/>
              <a:t>hay evidencia científica sólida y abundante a nivel internacional sobre la inocuidad de estos relaves para el medio ambiente marino. Por otra parte, la experiencia de otros países tampoco es concluyente. </a:t>
            </a:r>
            <a:r>
              <a:rPr lang="es-ES" sz="2400" b="1" dirty="0" smtClean="0"/>
              <a:t>Es decir, no hay certeza científica, esto es, información científica cierta, confiable y completa</a:t>
            </a:r>
            <a:r>
              <a:rPr lang="es-ES" sz="2400" dirty="0" smtClean="0"/>
              <a:t>.</a:t>
            </a:r>
            <a:endParaRPr lang="es-ES" sz="2400" dirty="0"/>
          </a:p>
        </p:txBody>
      </p:sp>
      <p:cxnSp>
        <p:nvCxnSpPr>
          <p:cNvPr id="3" name="Conector recto 2"/>
          <p:cNvCxnSpPr/>
          <p:nvPr/>
        </p:nvCxnSpPr>
        <p:spPr>
          <a:xfrm>
            <a:off x="971600" y="1124744"/>
            <a:ext cx="69847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6"/>
          <p:cNvSpPr txBox="1"/>
          <p:nvPr/>
        </p:nvSpPr>
        <p:spPr>
          <a:xfrm>
            <a:off x="2843808" y="19035"/>
            <a:ext cx="46085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Proyecto de Ley que modifica el Decreto Ley N°2.222, de 1978, con el objeto de prohibir el vertimiento, derrame o disposición de residuos mineros en las aguas sometidas a la jurisdicción nacional</a:t>
            </a:r>
            <a:endParaRPr lang="es-CL" sz="1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907154" y="794182"/>
            <a:ext cx="205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+mj-lt"/>
              </a:rPr>
              <a:t>Sobre el Proyecto …</a:t>
            </a:r>
            <a:endParaRPr lang="es-ES" dirty="0">
              <a:latin typeface="+mj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viñeta2 fondo tran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1"/>
            <a:ext cx="9144001" cy="652353"/>
          </a:xfrm>
          <a:prstGeom prst="rect">
            <a:avLst/>
          </a:prstGeom>
        </p:spPr>
      </p:pic>
      <p:pic>
        <p:nvPicPr>
          <p:cNvPr id="10" name="Picture 9" descr="isotipofondo tran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24330" y="5250271"/>
            <a:ext cx="4405787" cy="2107820"/>
          </a:xfrm>
          <a:prstGeom prst="rect">
            <a:avLst/>
          </a:prstGeom>
        </p:spPr>
      </p:pic>
      <p:sp>
        <p:nvSpPr>
          <p:cNvPr id="9" name="TextBox 6"/>
          <p:cNvSpPr txBox="1"/>
          <p:nvPr/>
        </p:nvSpPr>
        <p:spPr>
          <a:xfrm>
            <a:off x="2843808" y="19035"/>
            <a:ext cx="46085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Proyecto de Ley que modifica el Decreto Ley N°2.222, de 1978, con el objeto de prohibir el vertimiento, derrame o disposición de residuos mineros en las aguas sometidas a la jurisdicción nacional</a:t>
            </a:r>
            <a:endParaRPr lang="es-CL" sz="1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971600" y="1772816"/>
            <a:ext cx="7363152" cy="4536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es-ES" sz="2400" b="1" dirty="0" smtClean="0"/>
              <a:t>Este es un tema de la mayor relevancia para el sector pesquero industrial y artesanal</a:t>
            </a:r>
            <a:r>
              <a:rPr lang="es-ES" sz="2400" dirty="0" smtClean="0"/>
              <a:t>, pues las eventuales consecuencias negativas de estos vertimientos nos afectan a todos por igual.</a:t>
            </a:r>
          </a:p>
          <a:p>
            <a:pPr marL="0" indent="0">
              <a:buClr>
                <a:srgbClr val="0066FF"/>
              </a:buClr>
              <a:buFont typeface="Arial" pitchFamily="34" charset="0"/>
              <a:buNone/>
            </a:pPr>
            <a:endParaRPr lang="es-ES" sz="2400" dirty="0" smtClean="0"/>
          </a:p>
          <a:p>
            <a:pPr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es-ES" sz="2400" dirty="0" smtClean="0"/>
              <a:t> Estimamos que </a:t>
            </a:r>
            <a:r>
              <a:rPr lang="es-ES" sz="2400" b="1" dirty="0" smtClean="0"/>
              <a:t>el proyecto de ley apunta en la dirección correcta</a:t>
            </a:r>
            <a:r>
              <a:rPr lang="es-ES" sz="2400" dirty="0" smtClean="0"/>
              <a:t> mientras no haya pruebas o estudios científicos independientes sobre los efectos de los relaves en el medio ambiente marino, pues de otra forma será muy difícil poder revertir posteriormente tales vertimientos.</a:t>
            </a:r>
            <a:endParaRPr lang="es-ES" sz="2400" dirty="0"/>
          </a:p>
        </p:txBody>
      </p:sp>
      <p:cxnSp>
        <p:nvCxnSpPr>
          <p:cNvPr id="11" name="Conector recto 10"/>
          <p:cNvCxnSpPr/>
          <p:nvPr/>
        </p:nvCxnSpPr>
        <p:spPr>
          <a:xfrm>
            <a:off x="971600" y="1196752"/>
            <a:ext cx="69847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/>
          <p:cNvSpPr txBox="1"/>
          <p:nvPr/>
        </p:nvSpPr>
        <p:spPr>
          <a:xfrm>
            <a:off x="907154" y="794182"/>
            <a:ext cx="205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+mj-lt"/>
              </a:rPr>
              <a:t>Sobre el Proyecto …</a:t>
            </a:r>
            <a:endParaRPr lang="es-E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867839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viñeta2 fondo tran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1"/>
            <a:ext cx="9144001" cy="652353"/>
          </a:xfrm>
          <a:prstGeom prst="rect">
            <a:avLst/>
          </a:prstGeom>
        </p:spPr>
      </p:pic>
      <p:pic>
        <p:nvPicPr>
          <p:cNvPr id="10" name="Picture 9" descr="isotipofondo tran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24330" y="5250271"/>
            <a:ext cx="4405787" cy="2107820"/>
          </a:xfrm>
          <a:prstGeom prst="rect">
            <a:avLst/>
          </a:prstGeom>
        </p:spPr>
      </p:pic>
      <p:sp>
        <p:nvSpPr>
          <p:cNvPr id="9" name="TextBox 6"/>
          <p:cNvSpPr txBox="1"/>
          <p:nvPr/>
        </p:nvSpPr>
        <p:spPr>
          <a:xfrm>
            <a:off x="2843808" y="19035"/>
            <a:ext cx="46085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Proyecto de Ley que modifica el Decreto Ley N°2.222, de 1978, con el objeto de prohibir el vertimiento, derrame o disposición de residuos mineros en las aguas sometidas a la jurisdicción nacional</a:t>
            </a:r>
            <a:endParaRPr lang="es-CL" sz="1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arcador de contenido 2"/>
          <p:cNvSpPr>
            <a:spLocks noGrp="1"/>
          </p:cNvSpPr>
          <p:nvPr>
            <p:ph idx="1"/>
          </p:nvPr>
        </p:nvSpPr>
        <p:spPr>
          <a:xfrm>
            <a:off x="899592" y="1511546"/>
            <a:ext cx="7291144" cy="4941790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es-ES" dirty="0" smtClean="0"/>
              <a:t> </a:t>
            </a:r>
            <a:r>
              <a:rPr lang="es-ES" sz="2400" b="1" dirty="0" smtClean="0"/>
              <a:t>El </a:t>
            </a:r>
            <a:r>
              <a:rPr lang="es-ES" sz="2400" b="1" dirty="0"/>
              <a:t>proyecto de ley también está en sintonía </a:t>
            </a:r>
            <a:r>
              <a:rPr lang="es-ES" sz="2400" b="1" dirty="0" smtClean="0"/>
              <a:t>con la </a:t>
            </a:r>
            <a:r>
              <a:rPr lang="es-ES" sz="2400" b="1" dirty="0"/>
              <a:t>aplicación del enfoque </a:t>
            </a:r>
            <a:r>
              <a:rPr lang="es-ES" sz="2400" b="1" dirty="0" smtClean="0"/>
              <a:t>precautorio </a:t>
            </a:r>
            <a:r>
              <a:rPr lang="es-ES" sz="2400" dirty="0" smtClean="0"/>
              <a:t>que recoge el artículo 7.5 del Código de Conducta para la Pesca Responsable y en el título 1.8 del documento denominado “FAO Orientaciones Técnicas para la Pesca Responsable”, ambos de la FAO, así como en el artículo 1º C de la Ley General de Pesca y Acuicultura. </a:t>
            </a:r>
            <a:r>
              <a:rPr lang="es-ES" sz="2400" b="1" dirty="0" smtClean="0"/>
              <a:t>Este principio exige que haya certeza </a:t>
            </a:r>
            <a:r>
              <a:rPr lang="es-ES" sz="2400" b="1" dirty="0"/>
              <a:t>científica, esto es, información científica cierta, confiable y </a:t>
            </a:r>
            <a:r>
              <a:rPr lang="es-ES" sz="2400" b="1" dirty="0" smtClean="0"/>
              <a:t>completa.</a:t>
            </a:r>
          </a:p>
          <a:p>
            <a:pPr>
              <a:buClr>
                <a:srgbClr val="0066FF"/>
              </a:buClr>
              <a:buFont typeface="Wingdings" panose="05000000000000000000" pitchFamily="2" charset="2"/>
              <a:buChar char="Ø"/>
            </a:pPr>
            <a:endParaRPr lang="es-ES" sz="2400" dirty="0" smtClean="0"/>
          </a:p>
          <a:p>
            <a:pPr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es-ES" sz="2400" dirty="0" smtClean="0"/>
              <a:t>En </a:t>
            </a:r>
            <a:r>
              <a:rPr lang="es-ES" sz="2400" dirty="0"/>
              <a:t>base al principio </a:t>
            </a:r>
            <a:r>
              <a:rPr lang="es-ES" sz="2400" dirty="0" smtClean="0"/>
              <a:t>precautorio antes señalado, y reconociendo la </a:t>
            </a:r>
            <a:r>
              <a:rPr lang="es-ES" sz="2400" dirty="0"/>
              <a:t>importancia de la minería para el desarrollo del país, </a:t>
            </a:r>
            <a:r>
              <a:rPr lang="es-ES" sz="2400" b="1" dirty="0" smtClean="0"/>
              <a:t>como </a:t>
            </a:r>
            <a:r>
              <a:rPr lang="es-ES" sz="2400" b="1" dirty="0"/>
              <a:t>gremio nos </a:t>
            </a:r>
            <a:r>
              <a:rPr lang="es-ES" sz="2400" b="1" dirty="0" smtClean="0"/>
              <a:t>oponemos a la </a:t>
            </a:r>
            <a:r>
              <a:rPr lang="es-ES" sz="2400" b="1" dirty="0"/>
              <a:t>existencia de relaves </a:t>
            </a:r>
            <a:r>
              <a:rPr lang="es-ES" sz="2400" b="1" dirty="0" smtClean="0"/>
              <a:t>mineros</a:t>
            </a:r>
            <a:r>
              <a:rPr lang="es-ES" sz="2400" dirty="0" smtClean="0"/>
              <a:t>, mientras no hayan pruebas o estudios científicos independientes y concluyentes, porque </a:t>
            </a:r>
            <a:r>
              <a:rPr lang="es-ES" sz="2400" dirty="0"/>
              <a:t>sus </a:t>
            </a:r>
            <a:r>
              <a:rPr lang="es-ES" sz="2400" dirty="0" smtClean="0"/>
              <a:t>consecuencias o daños para el medio ambiente marino </a:t>
            </a:r>
            <a:r>
              <a:rPr lang="es-ES" sz="2400" dirty="0"/>
              <a:t>son </a:t>
            </a:r>
            <a:r>
              <a:rPr lang="es-ES" sz="2400" dirty="0" smtClean="0"/>
              <a:t>irreversibles.</a:t>
            </a:r>
          </a:p>
        </p:txBody>
      </p:sp>
      <p:cxnSp>
        <p:nvCxnSpPr>
          <p:cNvPr id="11" name="Conector recto 10"/>
          <p:cNvCxnSpPr/>
          <p:nvPr/>
        </p:nvCxnSpPr>
        <p:spPr>
          <a:xfrm>
            <a:off x="971600" y="1124744"/>
            <a:ext cx="69847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/>
          <p:cNvSpPr txBox="1"/>
          <p:nvPr/>
        </p:nvSpPr>
        <p:spPr>
          <a:xfrm>
            <a:off x="907154" y="794182"/>
            <a:ext cx="205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+mj-lt"/>
              </a:rPr>
              <a:t>Sobre el Proyecto …</a:t>
            </a:r>
            <a:endParaRPr lang="es-E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441121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viñeta2 fondo tran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1"/>
            <a:ext cx="9144001" cy="652353"/>
          </a:xfrm>
          <a:prstGeom prst="rect">
            <a:avLst/>
          </a:prstGeom>
        </p:spPr>
      </p:pic>
      <p:pic>
        <p:nvPicPr>
          <p:cNvPr id="10" name="Picture 9" descr="isotipofondo tran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24330" y="5250271"/>
            <a:ext cx="4405787" cy="2107820"/>
          </a:xfrm>
          <a:prstGeom prst="rect">
            <a:avLst/>
          </a:prstGeom>
        </p:spPr>
      </p:pic>
      <p:sp>
        <p:nvSpPr>
          <p:cNvPr id="9" name="TextBox 6"/>
          <p:cNvSpPr txBox="1"/>
          <p:nvPr/>
        </p:nvSpPr>
        <p:spPr>
          <a:xfrm>
            <a:off x="2843808" y="19035"/>
            <a:ext cx="46085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Proyecto de Ley que modifica el Decreto Ley N°2.222, de 1978, con el objeto de prohibir el vertimiento, derrame o disposición de residuos mineros en las aguas sometidas a la jurisdicción nacional</a:t>
            </a:r>
            <a:endParaRPr lang="es-CL" sz="1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Marcador de contenido 2"/>
          <p:cNvSpPr>
            <a:spLocks noGrp="1"/>
          </p:cNvSpPr>
          <p:nvPr>
            <p:ph idx="1"/>
          </p:nvPr>
        </p:nvSpPr>
        <p:spPr>
          <a:xfrm>
            <a:off x="827584" y="1494076"/>
            <a:ext cx="7435160" cy="4887252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es-ES" sz="2400" dirty="0" smtClean="0"/>
              <a:t>Finalmente</a:t>
            </a:r>
            <a:r>
              <a:rPr lang="es-ES" sz="2400" dirty="0"/>
              <a:t>, como principal gremio del sector pesquero industrial vemos en este proyecto de ley </a:t>
            </a:r>
            <a:r>
              <a:rPr lang="es-ES" sz="2400" b="1" dirty="0"/>
              <a:t>una oportunidad para que el tema sea ampliamente debatido por todos los sectores involucrados</a:t>
            </a:r>
            <a:r>
              <a:rPr lang="es-ES" sz="2400" dirty="0"/>
              <a:t>, tales como gobierno, pesqueros industriales y artesanales, empresas mineras, ONG ambientalistas, científicos, entre otros, con altura de miras y con amplio sentido de responsabilidad</a:t>
            </a:r>
            <a:r>
              <a:rPr lang="es-ES" sz="2400" dirty="0" smtClean="0"/>
              <a:t>.</a:t>
            </a:r>
          </a:p>
          <a:p>
            <a:pPr marL="0" indent="0">
              <a:buClr>
                <a:srgbClr val="0066FF"/>
              </a:buClr>
              <a:buNone/>
            </a:pPr>
            <a:endParaRPr lang="es-ES" sz="2400" dirty="0"/>
          </a:p>
          <a:p>
            <a:pPr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es-ES" sz="2400" dirty="0" smtClean="0"/>
              <a:t>Para abordar los aspectos científicos y técnicos sobre los efectos de los relaves mineros en el medio ambiente marino, </a:t>
            </a:r>
            <a:r>
              <a:rPr lang="es-ES" sz="2400" b="1" dirty="0" smtClean="0"/>
              <a:t>me acompaña el señor Aquiles Sepúlveda </a:t>
            </a:r>
            <a:r>
              <a:rPr lang="es-ES" sz="2400" b="1" dirty="0" err="1" smtClean="0"/>
              <a:t>Oróstica</a:t>
            </a:r>
            <a:r>
              <a:rPr lang="es-ES" sz="2400" b="1" dirty="0" smtClean="0"/>
              <a:t>, Director Ejecutivo del Instituto </a:t>
            </a:r>
            <a:r>
              <a:rPr lang="es-ES" sz="2400" b="1" dirty="0"/>
              <a:t>de Investigación Pesquera (INPESCA</a:t>
            </a:r>
            <a:r>
              <a:rPr lang="es-ES" sz="2400" b="1" dirty="0" smtClean="0"/>
              <a:t>)</a:t>
            </a:r>
            <a:r>
              <a:rPr lang="es-ES" sz="2400" dirty="0" smtClean="0"/>
              <a:t>, que </a:t>
            </a:r>
            <a:r>
              <a:rPr lang="es-ES" sz="2400" dirty="0"/>
              <a:t>es un instituto privado de gestión e investigación científica-técnica aplicada fundado en mayo de </a:t>
            </a:r>
            <a:r>
              <a:rPr lang="es-ES" sz="2400" dirty="0" smtClean="0"/>
              <a:t>1989 y de amplia experiencia y reconocimiento nacional e internacional.</a:t>
            </a:r>
            <a:endParaRPr lang="es-ES" sz="2400" dirty="0"/>
          </a:p>
          <a:p>
            <a:pPr>
              <a:buFont typeface="Wingdings" panose="05000000000000000000" pitchFamily="2" charset="2"/>
              <a:buChar char="Ø"/>
            </a:pPr>
            <a:endParaRPr lang="es-ES" dirty="0"/>
          </a:p>
        </p:txBody>
      </p:sp>
      <p:cxnSp>
        <p:nvCxnSpPr>
          <p:cNvPr id="11" name="Conector recto 10"/>
          <p:cNvCxnSpPr/>
          <p:nvPr/>
        </p:nvCxnSpPr>
        <p:spPr>
          <a:xfrm>
            <a:off x="971600" y="1124744"/>
            <a:ext cx="69847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/>
          <p:cNvSpPr txBox="1"/>
          <p:nvPr/>
        </p:nvSpPr>
        <p:spPr>
          <a:xfrm>
            <a:off x="907154" y="794182"/>
            <a:ext cx="205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+mj-lt"/>
              </a:rPr>
              <a:t>Sobre el Proyecto …</a:t>
            </a:r>
            <a:endParaRPr lang="es-E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986892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4231</TotalTime>
  <Words>998</Words>
  <Application>Microsoft Office PowerPoint</Application>
  <PresentationFormat>Carta (216 x 279 mm)</PresentationFormat>
  <Paragraphs>39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Jabi</dc:creator>
  <cp:lastModifiedBy>celeste</cp:lastModifiedBy>
  <cp:revision>495</cp:revision>
  <cp:lastPrinted>2015-07-06T20:14:30Z</cp:lastPrinted>
  <dcterms:created xsi:type="dcterms:W3CDTF">2011-10-12T14:20:59Z</dcterms:created>
  <dcterms:modified xsi:type="dcterms:W3CDTF">2015-07-08T14:18:23Z</dcterms:modified>
</cp:coreProperties>
</file>