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5" r:id="rId4"/>
    <p:sldId id="286" r:id="rId5"/>
    <p:sldId id="287" r:id="rId6"/>
    <p:sldId id="302" r:id="rId7"/>
    <p:sldId id="307" r:id="rId8"/>
    <p:sldId id="308" r:id="rId9"/>
    <p:sldId id="303" r:id="rId10"/>
    <p:sldId id="310" r:id="rId11"/>
    <p:sldId id="311" r:id="rId12"/>
    <p:sldId id="306" r:id="rId13"/>
    <p:sldId id="304" r:id="rId14"/>
    <p:sldId id="309" r:id="rId15"/>
    <p:sldId id="301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9" r:id="rId25"/>
    <p:sldId id="300" r:id="rId26"/>
    <p:sldId id="305" r:id="rId27"/>
  </p:sldIdLst>
  <p:sldSz cx="9144000" cy="6858000" type="screen4x3"/>
  <p:notesSz cx="7010400" cy="9236075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9362" autoAdjust="0"/>
  </p:normalViewPr>
  <p:slideViewPr>
    <p:cSldViewPr>
      <p:cViewPr>
        <p:scale>
          <a:sx n="100" d="100"/>
          <a:sy n="100" d="100"/>
        </p:scale>
        <p:origin x="101" y="5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890EB6-E955-41C9-9B05-5A667BFFE9A4}" type="datetimeFigureOut">
              <a:rPr lang="es-CL"/>
              <a:pPr>
                <a:defRPr/>
              </a:pPr>
              <a:t>08-07-2015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345" y="4387442"/>
            <a:ext cx="5607711" cy="4155317"/>
          </a:xfrm>
          <a:prstGeom prst="rect">
            <a:avLst/>
          </a:prstGeom>
        </p:spPr>
        <p:txBody>
          <a:bodyPr vert="horz" lIns="87810" tIns="43905" rIns="87810" bIns="43905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734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3013DEB-AC48-4CF8-A490-6DDB935F333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9664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34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90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27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E1260E-D3B0-473D-8376-7F38FBC1615A}" type="datetimeFigureOut">
              <a:rPr lang="es-CL"/>
              <a:pPr>
                <a:defRPr/>
              </a:pPr>
              <a:t>08-07-2015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FDE08-3264-4BA1-A38C-C9E78518C95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572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8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23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5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64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84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79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0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40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11/5/14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264CDCB-2E97-475F-B765-5B59E8CA04E5}" type="slidenum">
              <a:rPr lang="en-US"/>
              <a:pPr>
                <a:defRPr/>
              </a:pPr>
              <a:t>‹Nº›</a:t>
            </a:fld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9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altLang="es-CL" smtClean="0"/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CL"/>
              <a:t>Click to edit the outline text format</a:t>
            </a:r>
            <a:endParaRPr/>
          </a:p>
          <a:p>
            <a:pPr lvl="1"/>
            <a:r>
              <a:rPr lang="es-CL"/>
              <a:t>Second Outline Level</a:t>
            </a:r>
            <a:endParaRPr/>
          </a:p>
          <a:p>
            <a:pPr lvl="2"/>
            <a:r>
              <a:rPr lang="es-CL"/>
              <a:t>Third Outline Level</a:t>
            </a:r>
            <a:endParaRPr/>
          </a:p>
          <a:p>
            <a:pPr lvl="3"/>
            <a:r>
              <a:rPr lang="es-CL"/>
              <a:t>Fourth Outline Level</a:t>
            </a:r>
            <a:endParaRPr/>
          </a:p>
          <a:p>
            <a:pPr lvl="4"/>
            <a:r>
              <a:rPr lang="es-CL"/>
              <a:t>Fifth Outline Level</a:t>
            </a:r>
            <a:endParaRPr/>
          </a:p>
          <a:p>
            <a:pPr lvl="5"/>
            <a:r>
              <a:rPr lang="es-CL"/>
              <a:t>Sixth Outline Level</a:t>
            </a:r>
            <a:endParaRPr/>
          </a:p>
          <a:p>
            <a:pPr lvl="6"/>
            <a:r>
              <a:rPr lang="es-CL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osone.org/article/info:doi/10.1371/journal.pone.00225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4950"/>
            <a:ext cx="1219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ustomShape 1"/>
          <p:cNvSpPr>
            <a:spLocks noChangeArrowheads="1"/>
          </p:cNvSpPr>
          <p:nvPr/>
        </p:nvSpPr>
        <p:spPr bwMode="auto">
          <a:xfrm>
            <a:off x="152400" y="2209800"/>
            <a:ext cx="8915400" cy="1187450"/>
          </a:xfrm>
          <a:prstGeom prst="rect">
            <a:avLst/>
          </a:prstGeom>
          <a:solidFill>
            <a:srgbClr val="003399"/>
          </a:solidFill>
          <a:ln w="9360">
            <a:solidFill>
              <a:srgbClr val="7D5FA0"/>
            </a:solidFill>
            <a:round/>
            <a:headEnd/>
            <a:tailEnd/>
          </a:ln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342900" indent="-342900" algn="ctr">
              <a:defRPr/>
            </a:pPr>
            <a:r>
              <a:rPr lang="es-CL" b="1" cap="small" dirty="0" smtClean="0">
                <a:solidFill>
                  <a:schemeClr val="bg1"/>
                </a:solidFill>
                <a:latin typeface="Arial"/>
                <a:cs typeface="Arial"/>
              </a:rPr>
              <a:t>Proyecto de Ley </a:t>
            </a:r>
          </a:p>
          <a:p>
            <a:pPr marL="342900" indent="-342900" algn="ctr">
              <a:defRPr/>
            </a:pPr>
            <a:r>
              <a:rPr lang="es-CL" b="1" cap="small" dirty="0" smtClean="0">
                <a:solidFill>
                  <a:schemeClr val="bg1"/>
                </a:solidFill>
                <a:latin typeface="Arial"/>
                <a:cs typeface="Arial"/>
              </a:rPr>
              <a:t>Modifica el DL N° 2222 de 1978 con el objeto de Prohibir el Vertimiento, Derrame o Disposición de residuos mineros en aguas sometidas a jurisdicción nacional </a:t>
            </a:r>
          </a:p>
          <a:p>
            <a:pPr marL="342900" indent="-342900" algn="ctr">
              <a:defRPr/>
            </a:pPr>
            <a:r>
              <a:rPr lang="es-CL" b="1" cap="small" dirty="0" smtClean="0">
                <a:solidFill>
                  <a:schemeClr val="bg1"/>
                </a:solidFill>
                <a:latin typeface="Arial"/>
                <a:cs typeface="Arial"/>
              </a:rPr>
              <a:t>(Boletín N° 9962-12)</a:t>
            </a:r>
          </a:p>
          <a:p>
            <a:pPr algn="ctr" eaLnBrk="1" hangingPunct="1">
              <a:defRPr/>
            </a:pPr>
            <a:endParaRPr lang="es-CL" altLang="es-CL" dirty="0" smtClean="0">
              <a:solidFill>
                <a:schemeClr val="bg1"/>
              </a:solidFill>
            </a:endParaRPr>
          </a:p>
        </p:txBody>
      </p:sp>
      <p:sp>
        <p:nvSpPr>
          <p:cNvPr id="15364" name="CustomShape 2"/>
          <p:cNvSpPr>
            <a:spLocks noChangeArrowheads="1"/>
          </p:cNvSpPr>
          <p:nvPr/>
        </p:nvSpPr>
        <p:spPr bwMode="auto">
          <a:xfrm>
            <a:off x="-17463" y="6465888"/>
            <a:ext cx="9161463" cy="700087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>
                <a:solidFill>
                  <a:srgbClr val="FFFFFF"/>
                </a:solidFill>
                <a:latin typeface="CordiaUPC" pitchFamily="34" charset="-34"/>
                <a:ea typeface="Arial Unicode MS" pitchFamily="34" charset="-128"/>
                <a:cs typeface="Arial Unicode MS" pitchFamily="34" charset="-128"/>
              </a:rPr>
              <a:t>Instituto de Investigación Pesquera  -  www.inpesca.cl</a:t>
            </a:r>
            <a:endParaRPr lang="es-CL" altLang="es-CL" sz="1800"/>
          </a:p>
        </p:txBody>
      </p:sp>
      <p:sp>
        <p:nvSpPr>
          <p:cNvPr id="15365" name="CustomShape 3"/>
          <p:cNvSpPr>
            <a:spLocks noChangeArrowheads="1"/>
          </p:cNvSpPr>
          <p:nvPr/>
        </p:nvSpPr>
        <p:spPr bwMode="auto">
          <a:xfrm>
            <a:off x="0" y="3789363"/>
            <a:ext cx="9144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2000" b="1">
                <a:latin typeface="Calibri" pitchFamily="34" charset="0"/>
              </a:rPr>
              <a:t>Aquiles Sepúlveda – Director - asepulveda@inpesca.cl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2000" b="1">
                <a:latin typeface="Calibri" pitchFamily="34" charset="0"/>
              </a:rPr>
              <a:t>Sergio Núñez - Jefe Departamento de Pesquerías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2000" b="1">
                <a:latin typeface="Calibri" pitchFamily="34" charset="0"/>
              </a:rPr>
              <a:t>Luis Furet - Jefe Departamento Medioambiente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2000" b="1">
                <a:latin typeface="Calibri" pitchFamily="34" charset="0"/>
              </a:rPr>
              <a:t>Gonzalo Mendoza - Departamento Medioambiente</a:t>
            </a:r>
            <a:endParaRPr lang="es-CL" altLang="es-CL" sz="1800">
              <a:latin typeface="Calibri" pitchFamily="34" charset="0"/>
            </a:endParaRPr>
          </a:p>
        </p:txBody>
      </p:sp>
      <p:sp>
        <p:nvSpPr>
          <p:cNvPr id="15366" name="1 CuadroTexto"/>
          <p:cNvSpPr txBox="1">
            <a:spLocks noChangeArrowheads="1"/>
          </p:cNvSpPr>
          <p:nvPr/>
        </p:nvSpPr>
        <p:spPr bwMode="auto">
          <a:xfrm>
            <a:off x="1597025" y="1608138"/>
            <a:ext cx="1190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000" b="1"/>
              <a:t>Instituto de Investigación Pesquera</a:t>
            </a:r>
          </a:p>
        </p:txBody>
      </p:sp>
      <p:sp>
        <p:nvSpPr>
          <p:cNvPr id="27657" name="1 Rectángulo"/>
          <p:cNvSpPr>
            <a:spLocks noChangeArrowheads="1"/>
          </p:cNvSpPr>
          <p:nvPr/>
        </p:nvSpPr>
        <p:spPr bwMode="auto">
          <a:xfrm>
            <a:off x="438150" y="60198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es-CL" alt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Comisión de Medio Ambiente del Senado Martes 07 de julio de 2015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228600"/>
            <a:ext cx="4254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8950"/>
            <a:ext cx="4953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27325"/>
            <a:ext cx="65532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429000"/>
            <a:ext cx="7848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1447800" y="3098800"/>
            <a:ext cx="212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s-CL" altLang="es-CL"/>
              <a:t>a. Fondo a 1380 m</a:t>
            </a:r>
          </a:p>
        </p:txBody>
      </p:sp>
      <p:sp>
        <p:nvSpPr>
          <p:cNvPr id="25604" name="5 CuadroTexto"/>
          <p:cNvSpPr txBox="1">
            <a:spLocks noChangeArrowheads="1"/>
          </p:cNvSpPr>
          <p:nvPr/>
        </p:nvSpPr>
        <p:spPr bwMode="auto">
          <a:xfrm>
            <a:off x="5715000" y="3078163"/>
            <a:ext cx="212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s-CL" altLang="es-CL"/>
              <a:t>b. Fondo a 1704 m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23900"/>
            <a:ext cx="3381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914400"/>
            <a:ext cx="423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Rectángulo"/>
          <p:cNvSpPr>
            <a:spLocks noChangeArrowheads="1"/>
          </p:cNvSpPr>
          <p:nvPr/>
        </p:nvSpPr>
        <p:spPr bwMode="auto">
          <a:xfrm>
            <a:off x="452438" y="304800"/>
            <a:ext cx="83058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s-CL" altLang="es-CL" b="1"/>
              <a:t>Desventajas y riesgos de STD mencionados son:</a:t>
            </a:r>
            <a:endParaRPr lang="es-CL" altLang="es-CL"/>
          </a:p>
          <a:p>
            <a:pPr eaLnBrk="1" hangingPunct="1"/>
            <a:r>
              <a:rPr lang="es-CL" altLang="es-CL"/>
              <a:t>- Asfixia organismos bentónicos y la alteración física y geoquímica del hábitat del fondo oceánico;</a:t>
            </a:r>
          </a:p>
          <a:p>
            <a:pPr eaLnBrk="1" hangingPunct="1"/>
            <a:r>
              <a:rPr lang="es-CL" altLang="es-CL"/>
              <a:t>- Reducción del número de especies y la biodiversidad de las comunidades marinas;</a:t>
            </a:r>
          </a:p>
          <a:p>
            <a:pPr eaLnBrk="1" hangingPunct="1"/>
            <a:r>
              <a:rPr lang="es-CL" altLang="es-CL"/>
              <a:t>- Riesgo de liberación de elementos tóxicos de los relaves en el agua de mar;</a:t>
            </a:r>
          </a:p>
          <a:p>
            <a:pPr eaLnBrk="1" hangingPunct="1"/>
            <a:r>
              <a:rPr lang="es-CL" altLang="es-CL"/>
              <a:t>- La bioacumulación de metales a través de las cadenas alimentarias y en última instancia el pescado consumido por los seres humanos, con riesgos asociados para la salud humana;</a:t>
            </a:r>
          </a:p>
          <a:p>
            <a:pPr eaLnBrk="1" hangingPunct="1"/>
            <a:r>
              <a:rPr lang="es-CL" altLang="es-CL"/>
              <a:t>- El contenido de agua de los relaves no se puede recuperar; Esto es especialmente crítico en los climas secos;</a:t>
            </a:r>
          </a:p>
          <a:p>
            <a:pPr eaLnBrk="1" hangingPunct="1"/>
            <a:r>
              <a:rPr lang="es-CL" altLang="es-CL"/>
              <a:t>- El relave depositado no se pueden recuperar (posible pérdida de valiosos recursos);</a:t>
            </a:r>
          </a:p>
          <a:p>
            <a:pPr eaLnBrk="1" hangingPunct="1"/>
            <a:r>
              <a:rPr lang="es-CL" altLang="es-CL"/>
              <a:t>- Huella más grande en el fondo del mar que en tierra;</a:t>
            </a:r>
          </a:p>
          <a:p>
            <a:pPr eaLnBrk="1" hangingPunct="1"/>
            <a:r>
              <a:rPr lang="es-CL" altLang="es-CL"/>
              <a:t>- La posible toxicidad de los reactivos de flotación utilizados en el ecosistema marino;</a:t>
            </a:r>
          </a:p>
          <a:p>
            <a:pPr eaLnBrk="1" hangingPunct="1"/>
            <a:r>
              <a:rPr lang="es-CL" altLang="es-CL"/>
              <a:t>- Pluma y dispersión de las partículas finas en todo el mar;</a:t>
            </a:r>
          </a:p>
          <a:p>
            <a:pPr eaLnBrk="1" hangingPunct="1"/>
            <a:r>
              <a:rPr lang="es-CL" altLang="es-CL"/>
              <a:t>- Reubicación de los relaves en diferentes compartimentos del ecosistema marino debido a las corrientes y fenómenos de surgencia.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/>
          <a:p>
            <a:r>
              <a:rPr lang="es-CL" altLang="es-CL" smtClean="0">
                <a:latin typeface="Arial" charset="0"/>
              </a:rPr>
              <a:t>Ley de Pesca y Acuicultura</a:t>
            </a:r>
          </a:p>
        </p:txBody>
      </p:sp>
      <p:sp>
        <p:nvSpPr>
          <p:cNvPr id="27651" name="3 Rectángulo"/>
          <p:cNvSpPr>
            <a:spLocks noChangeArrowheads="1"/>
          </p:cNvSpPr>
          <p:nvPr/>
        </p:nvSpPr>
        <p:spPr bwMode="auto">
          <a:xfrm>
            <a:off x="457200" y="1752600"/>
            <a:ext cx="830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es-ES_tradnl" altLang="es-CL" sz="2000">
                <a:latin typeface="Calibri" pitchFamily="34" charset="0"/>
                <a:ea typeface="MS PGothic" pitchFamily="34" charset="-128"/>
              </a:rPr>
              <a:t>Art. 1B “El objetivo de esta ley es la conservación y el uso sustentable de los recursos hidrobiológicos, mediante la aplicación del enfoque precautorio, de un enfoque ecosistémico en la regulación pesquera y </a:t>
            </a:r>
            <a:r>
              <a:rPr lang="es-ES_tradnl" altLang="es-CL" sz="2000" b="1">
                <a:latin typeface="Calibri" pitchFamily="34" charset="0"/>
                <a:ea typeface="MS PGothic" pitchFamily="34" charset="-128"/>
              </a:rPr>
              <a:t>la salvaguarda de los ecosistemas marinos en que existan esos recursos</a:t>
            </a:r>
            <a:r>
              <a:rPr lang="es-ES_tradnl" altLang="es-CL" sz="2000">
                <a:latin typeface="Calibri" pitchFamily="34" charset="0"/>
                <a:ea typeface="MS PGothic" pitchFamily="34" charset="-128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/>
          <a:lstStyle/>
          <a:p>
            <a:r>
              <a:rPr lang="es-CL" altLang="es-CL" sz="3200" smtClean="0">
                <a:latin typeface="Arial" charset="0"/>
              </a:rPr>
              <a:t>Importancia de pesquerías regionales</a:t>
            </a:r>
          </a:p>
        </p:txBody>
      </p:sp>
      <p:sp>
        <p:nvSpPr>
          <p:cNvPr id="28675" name="3 CuadroTexto"/>
          <p:cNvSpPr txBox="1">
            <a:spLocks noChangeArrowheads="1"/>
          </p:cNvSpPr>
          <p:nvPr/>
        </p:nvSpPr>
        <p:spPr bwMode="auto">
          <a:xfrm>
            <a:off x="838200" y="1295400"/>
            <a:ext cx="777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es-CL" altLang="es-CL" sz="2800">
                <a:latin typeface="Calibri" pitchFamily="34" charset="0"/>
              </a:rPr>
              <a:t>Pequeños pelágicos: Sardina común y Anchoveta</a:t>
            </a:r>
          </a:p>
          <a:p>
            <a:pPr algn="just" eaLnBrk="1" hangingPunct="1"/>
            <a:r>
              <a:rPr lang="es-CL" altLang="es-CL" sz="2800">
                <a:latin typeface="Calibri" pitchFamily="34" charset="0"/>
              </a:rPr>
              <a:t>Pelagicos medios: Jurel y Caballa</a:t>
            </a:r>
          </a:p>
          <a:p>
            <a:pPr algn="just" eaLnBrk="1" hangingPunct="1"/>
            <a:r>
              <a:rPr lang="es-CL" altLang="es-CL" sz="2800">
                <a:latin typeface="Calibri" pitchFamily="34" charset="0"/>
              </a:rPr>
              <a:t>Demersales: Merluza común</a:t>
            </a:r>
          </a:p>
          <a:p>
            <a:pPr algn="just" eaLnBrk="1" hangingPunct="1"/>
            <a:r>
              <a:rPr lang="es-CL" altLang="es-CL" sz="2800">
                <a:latin typeface="Calibri" pitchFamily="34" charset="0"/>
              </a:rPr>
              <a:t>Crustáceos: Langostino amarillo, langostino colorado y camarón nailon.</a:t>
            </a:r>
          </a:p>
          <a:p>
            <a:pPr algn="just" eaLnBrk="1" hangingPunct="1"/>
            <a:r>
              <a:rPr lang="es-CL" altLang="es-CL" sz="2800">
                <a:latin typeface="Calibri" pitchFamily="34" charset="0"/>
              </a:rPr>
              <a:t>Peces de fondo: Orange roughy, Alfonsino, Besugo</a:t>
            </a:r>
          </a:p>
          <a:p>
            <a:pPr algn="just" eaLnBrk="1" hangingPunct="1"/>
            <a:endParaRPr lang="es-CL" altLang="es-CL" sz="2800">
              <a:latin typeface="Calibri" pitchFamily="34" charset="0"/>
            </a:endParaRPr>
          </a:p>
          <a:p>
            <a:pPr algn="just" eaLnBrk="1" hangingPunct="1"/>
            <a:r>
              <a:rPr lang="es-CL" altLang="es-CL" sz="2800">
                <a:latin typeface="Calibri" pitchFamily="34" charset="0"/>
              </a:rPr>
              <a:t>Actividades de áreas de manejo, bivalvos, </a:t>
            </a:r>
          </a:p>
          <a:p>
            <a:pPr eaLnBrk="1" hangingPunct="1"/>
            <a:endParaRPr lang="es-CL" altLang="es-CL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3 Grupo"/>
          <p:cNvGrpSpPr>
            <a:grpSpLocks/>
          </p:cNvGrpSpPr>
          <p:nvPr/>
        </p:nvGrpSpPr>
        <p:grpSpPr bwMode="auto">
          <a:xfrm>
            <a:off x="1676400" y="304800"/>
            <a:ext cx="6907213" cy="6645275"/>
            <a:chOff x="675249" y="181568"/>
            <a:chExt cx="6907237" cy="6645600"/>
          </a:xfrm>
        </p:grpSpPr>
        <p:pic>
          <p:nvPicPr>
            <p:cNvPr id="2969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r="18074"/>
            <a:stretch>
              <a:fillRect/>
            </a:stretch>
          </p:blipFill>
          <p:spPr bwMode="auto">
            <a:xfrm>
              <a:off x="675249" y="181568"/>
              <a:ext cx="6907237" cy="664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Forma libre"/>
            <p:cNvSpPr/>
            <p:nvPr/>
          </p:nvSpPr>
          <p:spPr>
            <a:xfrm>
              <a:off x="5612391" y="2285109"/>
              <a:ext cx="1103317" cy="2184507"/>
            </a:xfrm>
            <a:custGeom>
              <a:avLst/>
              <a:gdLst>
                <a:gd name="connsiteX0" fmla="*/ 984739 w 1102247"/>
                <a:gd name="connsiteY0" fmla="*/ 36519 h 2184474"/>
                <a:gd name="connsiteX1" fmla="*/ 787791 w 1102247"/>
                <a:gd name="connsiteY1" fmla="*/ 374144 h 2184474"/>
                <a:gd name="connsiteX2" fmla="*/ 703385 w 1102247"/>
                <a:gd name="connsiteY2" fmla="*/ 585159 h 2184474"/>
                <a:gd name="connsiteX3" fmla="*/ 407963 w 1102247"/>
                <a:gd name="connsiteY3" fmla="*/ 627362 h 2184474"/>
                <a:gd name="connsiteX4" fmla="*/ 393896 w 1102247"/>
                <a:gd name="connsiteY4" fmla="*/ 880581 h 2184474"/>
                <a:gd name="connsiteX5" fmla="*/ 337625 w 1102247"/>
                <a:gd name="connsiteY5" fmla="*/ 1105664 h 2184474"/>
                <a:gd name="connsiteX6" fmla="*/ 112542 w 1102247"/>
                <a:gd name="connsiteY6" fmla="*/ 1471424 h 2184474"/>
                <a:gd name="connsiteX7" fmla="*/ 0 w 1102247"/>
                <a:gd name="connsiteY7" fmla="*/ 1696507 h 2184474"/>
                <a:gd name="connsiteX8" fmla="*/ 0 w 1102247"/>
                <a:gd name="connsiteY8" fmla="*/ 1696507 h 2184474"/>
                <a:gd name="connsiteX9" fmla="*/ 168813 w 1102247"/>
                <a:gd name="connsiteY9" fmla="*/ 1935658 h 2184474"/>
                <a:gd name="connsiteX10" fmla="*/ 253219 w 1102247"/>
                <a:gd name="connsiteY10" fmla="*/ 2132605 h 2184474"/>
                <a:gd name="connsiteX11" fmla="*/ 450166 w 1102247"/>
                <a:gd name="connsiteY11" fmla="*/ 2146673 h 2184474"/>
                <a:gd name="connsiteX12" fmla="*/ 576776 w 1102247"/>
                <a:gd name="connsiteY12" fmla="*/ 1682439 h 2184474"/>
                <a:gd name="connsiteX13" fmla="*/ 576776 w 1102247"/>
                <a:gd name="connsiteY13" fmla="*/ 1274476 h 2184474"/>
                <a:gd name="connsiteX14" fmla="*/ 815926 w 1102247"/>
                <a:gd name="connsiteY14" fmla="*/ 993122 h 2184474"/>
                <a:gd name="connsiteX15" fmla="*/ 970671 w 1102247"/>
                <a:gd name="connsiteY15" fmla="*/ 739904 h 2184474"/>
                <a:gd name="connsiteX16" fmla="*/ 1097280 w 1102247"/>
                <a:gd name="connsiteY16" fmla="*/ 486685 h 2184474"/>
                <a:gd name="connsiteX17" fmla="*/ 1069145 w 1102247"/>
                <a:gd name="connsiteY17" fmla="*/ 64655 h 2184474"/>
                <a:gd name="connsiteX18" fmla="*/ 984739 w 1102247"/>
                <a:gd name="connsiteY18" fmla="*/ 36519 h 21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2247" h="2184474">
                  <a:moveTo>
                    <a:pt x="984739" y="36519"/>
                  </a:moveTo>
                  <a:cubicBezTo>
                    <a:pt x="937847" y="88101"/>
                    <a:pt x="834683" y="282704"/>
                    <a:pt x="787791" y="374144"/>
                  </a:cubicBezTo>
                  <a:cubicBezTo>
                    <a:pt x="740899" y="465584"/>
                    <a:pt x="766690" y="542956"/>
                    <a:pt x="703385" y="585159"/>
                  </a:cubicBezTo>
                  <a:cubicBezTo>
                    <a:pt x="640080" y="627362"/>
                    <a:pt x="459544" y="578125"/>
                    <a:pt x="407963" y="627362"/>
                  </a:cubicBezTo>
                  <a:cubicBezTo>
                    <a:pt x="356382" y="676599"/>
                    <a:pt x="405619" y="800864"/>
                    <a:pt x="393896" y="880581"/>
                  </a:cubicBezTo>
                  <a:cubicBezTo>
                    <a:pt x="382173" y="960298"/>
                    <a:pt x="384517" y="1007190"/>
                    <a:pt x="337625" y="1105664"/>
                  </a:cubicBezTo>
                  <a:cubicBezTo>
                    <a:pt x="290733" y="1204138"/>
                    <a:pt x="168813" y="1372950"/>
                    <a:pt x="112542" y="1471424"/>
                  </a:cubicBezTo>
                  <a:cubicBezTo>
                    <a:pt x="56271" y="1569898"/>
                    <a:pt x="0" y="1696507"/>
                    <a:pt x="0" y="1696507"/>
                  </a:cubicBezTo>
                  <a:lnTo>
                    <a:pt x="0" y="1696507"/>
                  </a:lnTo>
                  <a:cubicBezTo>
                    <a:pt x="28135" y="1736365"/>
                    <a:pt x="126610" y="1862975"/>
                    <a:pt x="168813" y="1935658"/>
                  </a:cubicBezTo>
                  <a:cubicBezTo>
                    <a:pt x="211016" y="2008341"/>
                    <a:pt x="206327" y="2097436"/>
                    <a:pt x="253219" y="2132605"/>
                  </a:cubicBezTo>
                  <a:cubicBezTo>
                    <a:pt x="300111" y="2167774"/>
                    <a:pt x="396240" y="2221701"/>
                    <a:pt x="450166" y="2146673"/>
                  </a:cubicBezTo>
                  <a:cubicBezTo>
                    <a:pt x="504092" y="2071645"/>
                    <a:pt x="555674" y="1827805"/>
                    <a:pt x="576776" y="1682439"/>
                  </a:cubicBezTo>
                  <a:cubicBezTo>
                    <a:pt x="597878" y="1537073"/>
                    <a:pt x="536918" y="1389362"/>
                    <a:pt x="576776" y="1274476"/>
                  </a:cubicBezTo>
                  <a:cubicBezTo>
                    <a:pt x="616634" y="1159590"/>
                    <a:pt x="750277" y="1082217"/>
                    <a:pt x="815926" y="993122"/>
                  </a:cubicBezTo>
                  <a:cubicBezTo>
                    <a:pt x="881575" y="904027"/>
                    <a:pt x="923779" y="824310"/>
                    <a:pt x="970671" y="739904"/>
                  </a:cubicBezTo>
                  <a:cubicBezTo>
                    <a:pt x="1017563" y="655498"/>
                    <a:pt x="1080868" y="599227"/>
                    <a:pt x="1097280" y="486685"/>
                  </a:cubicBezTo>
                  <a:cubicBezTo>
                    <a:pt x="1113692" y="374143"/>
                    <a:pt x="1085557" y="146717"/>
                    <a:pt x="1069145" y="64655"/>
                  </a:cubicBezTo>
                  <a:cubicBezTo>
                    <a:pt x="1052733" y="-17407"/>
                    <a:pt x="1031631" y="-15063"/>
                    <a:pt x="984739" y="36519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1318189" y="1084900"/>
              <a:ext cx="190501" cy="176221"/>
            </a:xfrm>
            <a:custGeom>
              <a:avLst/>
              <a:gdLst>
                <a:gd name="connsiteX0" fmla="*/ 18481 w 190853"/>
                <a:gd name="connsiteY0" fmla="*/ 12831 h 176130"/>
                <a:gd name="connsiteX1" fmla="*/ 173225 w 190853"/>
                <a:gd name="connsiteY1" fmla="*/ 12831 h 176130"/>
                <a:gd name="connsiteX2" fmla="*/ 173225 w 190853"/>
                <a:gd name="connsiteY2" fmla="*/ 153508 h 176130"/>
                <a:gd name="connsiteX3" fmla="*/ 46616 w 190853"/>
                <a:gd name="connsiteY3" fmla="*/ 167576 h 176130"/>
                <a:gd name="connsiteX4" fmla="*/ 4413 w 190853"/>
                <a:gd name="connsiteY4" fmla="*/ 69102 h 176130"/>
                <a:gd name="connsiteX5" fmla="*/ 18481 w 190853"/>
                <a:gd name="connsiteY5" fmla="*/ 12831 h 17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3" h="176130">
                  <a:moveTo>
                    <a:pt x="18481" y="12831"/>
                  </a:moveTo>
                  <a:cubicBezTo>
                    <a:pt x="46616" y="3452"/>
                    <a:pt x="147434" y="-10615"/>
                    <a:pt x="173225" y="12831"/>
                  </a:cubicBezTo>
                  <a:cubicBezTo>
                    <a:pt x="199016" y="36277"/>
                    <a:pt x="194327" y="127717"/>
                    <a:pt x="173225" y="153508"/>
                  </a:cubicBezTo>
                  <a:cubicBezTo>
                    <a:pt x="152123" y="179299"/>
                    <a:pt x="74751" y="181644"/>
                    <a:pt x="46616" y="167576"/>
                  </a:cubicBezTo>
                  <a:cubicBezTo>
                    <a:pt x="18481" y="153508"/>
                    <a:pt x="6758" y="94893"/>
                    <a:pt x="4413" y="69102"/>
                  </a:cubicBezTo>
                  <a:cubicBezTo>
                    <a:pt x="2068" y="43311"/>
                    <a:pt x="-9654" y="22210"/>
                    <a:pt x="18481" y="12831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342900" y="1752600"/>
            <a:ext cx="8610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es-CL" altLang="es-CL">
                <a:latin typeface="Calibri" pitchFamily="34" charset="0"/>
              </a:rPr>
              <a:t>Área de influencia: El área o espacio geográfico, cuyos atributos, elementos naturales o socioculturales deben ser considerados con la finalidad de definir si el proyecto o actividad genera o presenta alguno de los efectos, características o circunstancias del artículo 11 de la Ley, o bien para justificar la inexistencia de dichos efectos, características o circunstancias.</a:t>
            </a:r>
          </a:p>
          <a:p>
            <a:pPr algn="just" eaLnBrk="1" hangingPunct="1"/>
            <a:endParaRPr lang="es-CL" altLang="es-CL">
              <a:latin typeface="Calibri" pitchFamily="34" charset="0"/>
            </a:endParaRPr>
          </a:p>
          <a:p>
            <a:pPr algn="just" eaLnBrk="1" hangingPunct="1"/>
            <a:r>
              <a:rPr lang="es-ES" altLang="es-CL">
                <a:latin typeface="Calibri" pitchFamily="34" charset="0"/>
              </a:rPr>
              <a:t>También señala que:</a:t>
            </a:r>
          </a:p>
          <a:p>
            <a:pPr algn="just" eaLnBrk="1" hangingPunct="1"/>
            <a:r>
              <a:rPr lang="es-CL" altLang="es-CL">
                <a:latin typeface="Calibri" pitchFamily="34" charset="0"/>
              </a:rPr>
              <a:t>e)	Impacto ambiental: Alteración del medio ambiente, provocada directa o indirectamente por un proyecto o actividad en un área determinada. Los impactos ambientales serán significativos cuando generen o presenten alguno de los efectos, características o circunstancias del artículo 11 de la Ley, conforme a lo establecido en el Título II de este Reglamento.</a:t>
            </a:r>
          </a:p>
          <a:p>
            <a:pPr algn="just"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30723" name="3 CuadroTexto"/>
          <p:cNvSpPr txBox="1">
            <a:spLocks noChangeArrowheads="1"/>
          </p:cNvSpPr>
          <p:nvPr/>
        </p:nvSpPr>
        <p:spPr bwMode="auto">
          <a:xfrm>
            <a:off x="381000" y="3810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s-CL" altLang="es-CL" b="1"/>
              <a:t>CONSIDERACIONES LEGISLACION AMBIENTAL CHILENA - Decreto 40  APRUEBA REGLAMENTO DEL SISTEMA DE EVALUACIÓN DE IMPACTO AMBIENTAL (Publicado el 12-08-2013 y Promulgado el 30-10-2012) MINISTERIO DEL MEDIO AMBIENTE</a:t>
            </a:r>
            <a:endParaRPr lang="es-CL" alt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CuadroTexto"/>
          <p:cNvSpPr txBox="1">
            <a:spLocks noChangeArrowheads="1"/>
          </p:cNvSpPr>
          <p:nvPr/>
        </p:nvSpPr>
        <p:spPr bwMode="auto">
          <a:xfrm>
            <a:off x="685800" y="381000"/>
            <a:ext cx="7239000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es-CL" altLang="es-CL"/>
              <a:t>o.8. Sistemas de tratamiento, disposición y/o eliminación de residuos industriales sólidos con una capacidad igual o mayor a treinta toneladas día (30 t/día) de tratamiento o igual o superior a cincuenta toneladas (50 t) de disposición.</a:t>
            </a:r>
          </a:p>
          <a:p>
            <a:pPr algn="just" eaLnBrk="1" hangingPunct="1"/>
            <a:endParaRPr lang="es-ES" altLang="es-CL"/>
          </a:p>
          <a:p>
            <a:pPr algn="just" eaLnBrk="1" hangingPunct="1"/>
            <a:r>
              <a:rPr lang="es-ES" altLang="es-CL" b="1"/>
              <a:t>En síntesis, la disposición de relaves en el lecho marino podría ingresar al SEIA por las letras i), i.3)  o por la letra o.8) del Artículo 3 del Reglamento.</a:t>
            </a:r>
          </a:p>
          <a:p>
            <a:pPr algn="just" eaLnBrk="1" hangingPunct="1"/>
            <a:endParaRPr lang="es-CL" altLang="es-CL"/>
          </a:p>
          <a:p>
            <a:pPr algn="just" eaLnBrk="1" hangingPunct="1"/>
            <a:r>
              <a:rPr lang="es-CL" altLang="es-CL"/>
              <a:t>TITULO II</a:t>
            </a:r>
          </a:p>
          <a:p>
            <a:pPr algn="just" eaLnBrk="1" hangingPunct="1"/>
            <a:r>
              <a:rPr lang="es-CL" altLang="es-CL"/>
              <a:t>DE LA GENERACIÓN O PRESENCIA DE EFECTOS, CARACTERÍSTICAS O CIRCUNSTANCIAS QUE DAN ORIGEN A LA NECESIDAD DE PRESENTAR UN ESTUDIO DE IMPACTO AMBIENTAL</a:t>
            </a:r>
          </a:p>
          <a:p>
            <a:pPr algn="just" eaLnBrk="1" hangingPunct="1"/>
            <a:endParaRPr lang="es-CL" altLang="es-CL"/>
          </a:p>
          <a:p>
            <a:pPr algn="just" eaLnBrk="1" hangingPunct="1"/>
            <a:r>
              <a:rPr lang="es-CL" altLang="es-CL"/>
              <a:t>Artículo 4.- Vía de Evaluación.</a:t>
            </a:r>
          </a:p>
          <a:p>
            <a:pPr algn="just" eaLnBrk="1" hangingPunct="1"/>
            <a:r>
              <a:rPr lang="es-CL" altLang="es-CL"/>
              <a:t>El titular de un proyecto o actividad que se someta al Sistema de Evaluación de Impacto Ambiental, lo hará presentando una Declaración de Impacto Ambiental, salvo que dicho proyecto o actividad genere o presente alguno de los efectos, características o circunstancias contemplados en el artículo 11 de la Ley y en los artículos siguientes de este Título, en cuyo caso deberá presentar un Estudio de Impacto Ambiental.</a:t>
            </a:r>
          </a:p>
          <a:p>
            <a:pPr eaLnBrk="1" hangingPunct="1"/>
            <a:endParaRPr lang="es-CL" altLang="es-CL"/>
          </a:p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CuadroTexto"/>
          <p:cNvSpPr txBox="1">
            <a:spLocks noChangeArrowheads="1"/>
          </p:cNvSpPr>
          <p:nvPr/>
        </p:nvSpPr>
        <p:spPr bwMode="auto">
          <a:xfrm>
            <a:off x="381000" y="152400"/>
            <a:ext cx="8382000" cy="75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/>
            <a:r>
              <a:rPr lang="es-ES_tradnl" altLang="es-CL" b="1"/>
              <a:t>Artículo 11</a:t>
            </a:r>
            <a:r>
              <a:rPr lang="es-ES_tradnl" altLang="es-CL"/>
              <a:t>.‑ Los proyectos o actividades enumerados en el artículo precedente requerirán la elaboración de un Estudio de Impacto Ambiental, si generan o presentan a lo menos uno de los siguientes efectos, características o circunstancias:  </a:t>
            </a:r>
            <a:endParaRPr lang="es-CL" altLang="es-CL"/>
          </a:p>
          <a:p>
            <a:pPr algn="just" eaLnBrk="1"/>
            <a:r>
              <a:rPr lang="es-ES_tradnl" altLang="es-CL"/>
              <a:t> </a:t>
            </a:r>
            <a:endParaRPr lang="es-CL" altLang="es-CL"/>
          </a:p>
          <a:p>
            <a:pPr algn="just" eaLnBrk="1"/>
            <a:r>
              <a:rPr lang="es-ES_tradnl" altLang="es-CL"/>
              <a:t>	a)	Riesgo para la salud de la población, debido a la cantidad y calidad de efluentes, emisiones o residuos;  </a:t>
            </a:r>
            <a:endParaRPr lang="es-CL" altLang="es-CL"/>
          </a:p>
          <a:p>
            <a:pPr algn="just" eaLnBrk="1"/>
            <a:r>
              <a:rPr lang="es-ES_tradnl" altLang="es-CL"/>
              <a:t> 	b)	Efectos adversos significativos sobre la cantidad y calidad de los recursos naturales renovables, incluidos el suelo, agua y aire;  </a:t>
            </a:r>
            <a:endParaRPr lang="es-CL" altLang="es-CL"/>
          </a:p>
          <a:p>
            <a:pPr algn="just" eaLnBrk="1"/>
            <a:r>
              <a:rPr lang="es-ES_tradnl" altLang="es-CL"/>
              <a:t> 	c)	Reasentamiento de comunidades humanas, o alteración significativa de los sistemas de vida y costumbres de grupos humanos;  </a:t>
            </a:r>
            <a:endParaRPr lang="es-CL" altLang="es-CL"/>
          </a:p>
          <a:p>
            <a:pPr algn="just" eaLnBrk="1"/>
            <a:r>
              <a:rPr lang="es-ES_tradnl" altLang="es-CL"/>
              <a:t> 	d)	Localización próxima a población, recursos y áreas protegidas susceptibles de ser afectados, así como el valor ambiental del territorio en que se pretende emplazar;  </a:t>
            </a:r>
            <a:endParaRPr lang="es-CL" altLang="es-CL"/>
          </a:p>
          <a:p>
            <a:pPr algn="just" eaLnBrk="1"/>
            <a:r>
              <a:rPr lang="es-ES_tradnl" altLang="es-CL"/>
              <a:t> 	e)	Alteración significativa, en términos de magnitud o duración del valor paisajístico o turístico de una zona, y  </a:t>
            </a:r>
            <a:endParaRPr lang="es-CL" altLang="es-CL"/>
          </a:p>
          <a:p>
            <a:pPr algn="just" eaLnBrk="1"/>
            <a:r>
              <a:rPr lang="es-ES_tradnl" altLang="es-CL"/>
              <a:t>  	f)	Alteración de monumentos, sitios con valor antropológico, arqueológico, histórico y, en general, los pertenecientes al patrimonio cultural.  </a:t>
            </a:r>
            <a:endParaRPr lang="es-CL" altLang="es-CL"/>
          </a:p>
          <a:p>
            <a:pPr algn="just" eaLnBrk="1"/>
            <a:r>
              <a:rPr lang="es-ES_tradnl" altLang="es-CL"/>
              <a:t>	</a:t>
            </a:r>
            <a:endParaRPr lang="es-CL" altLang="es-CL"/>
          </a:p>
          <a:p>
            <a:pPr algn="just" eaLnBrk="1"/>
            <a:r>
              <a:rPr lang="es-ES_tradnl" altLang="es-CL"/>
              <a:t>Para los efectos de evaluar el riesgo indicado en la letra a) y los efectos adversos señalados en la letra b), se considerará lo establecido en las normas de calidad ambiental y de emisión vigentes. A falta de tales normas, se utilizarán como referencia las vigentes en los Estados que señale el artículo 11 del Reglamento del SEIA.  </a:t>
            </a:r>
            <a:endParaRPr lang="es-CL" altLang="es-CL"/>
          </a:p>
          <a:p>
            <a:pPr eaLnBrk="1" hangingPunct="1"/>
            <a:endParaRPr lang="es-CL" altLang="es-CL"/>
          </a:p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850" y="404813"/>
            <a:ext cx="8229600" cy="590391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Para </a:t>
            </a:r>
            <a:r>
              <a:rPr lang="es-CL" sz="2400" dirty="0">
                <a:latin typeface="Calibri" panose="020F0502020204030204" pitchFamily="34" charset="0"/>
              </a:rPr>
              <a:t>lo anterior, se deberá considerar la cantidad, composición, concentración, peligrosidad, frecuencia y duración de las emisiones y efluentes del proyecto o actividad, así como la cantidad, composición, concentración, peligrosidad, frecuencia, duración y lugar de manejo de productos químicos, residuos u otras sustancias que puedan afectar los recursos naturales renovables</a:t>
            </a:r>
            <a:r>
              <a:rPr lang="es-CL" sz="2400" dirty="0" smtClean="0">
                <a:latin typeface="Calibri" panose="020F0502020204030204" pitchFamily="34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es-CL" sz="24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es-CL" sz="2400" dirty="0">
                <a:latin typeface="Calibri" panose="020F0502020204030204" pitchFamily="34" charset="0"/>
              </a:rPr>
              <a:t>La evaluación de los efectos sobre los recursos naturales </a:t>
            </a:r>
            <a:r>
              <a:rPr lang="es-CL" sz="2400" dirty="0" smtClean="0">
                <a:latin typeface="Calibri" panose="020F0502020204030204" pitchFamily="34" charset="0"/>
              </a:rPr>
              <a:t>renovables</a:t>
            </a: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 </a:t>
            </a:r>
            <a:r>
              <a:rPr lang="es-CL" sz="2400" dirty="0">
                <a:latin typeface="Calibri" panose="020F0502020204030204" pitchFamily="34" charset="0"/>
              </a:rPr>
              <a:t>deberá </a:t>
            </a:r>
            <a:r>
              <a:rPr lang="es-CL" sz="2400" b="1" u="sng" dirty="0">
                <a:latin typeface="Calibri" panose="020F0502020204030204" pitchFamily="34" charset="0"/>
              </a:rPr>
              <a:t>considerar la capacidad de dilución, dispersión, </a:t>
            </a:r>
            <a:endParaRPr lang="es-CL" sz="2400" b="1" u="sng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s-CL" sz="2400" b="1" u="sng" dirty="0" smtClean="0">
                <a:latin typeface="Calibri" panose="020F0502020204030204" pitchFamily="34" charset="0"/>
              </a:rPr>
              <a:t>autodepuración</a:t>
            </a:r>
            <a:r>
              <a:rPr lang="es-CL" sz="2400" b="1" u="sng" dirty="0">
                <a:latin typeface="Calibri" panose="020F0502020204030204" pitchFamily="34" charset="0"/>
              </a:rPr>
              <a:t>, asimilación y regeneración de dichos recursos </a:t>
            </a:r>
            <a:endParaRPr lang="es-CL" sz="2400" b="1" u="sng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s-CL" sz="2400" b="1" u="sng" dirty="0" smtClean="0">
                <a:latin typeface="Calibri" panose="020F0502020204030204" pitchFamily="34" charset="0"/>
              </a:rPr>
              <a:t>en </a:t>
            </a:r>
            <a:r>
              <a:rPr lang="es-CL" sz="2400" b="1" u="sng" dirty="0">
                <a:latin typeface="Calibri" panose="020F0502020204030204" pitchFamily="34" charset="0"/>
              </a:rPr>
              <a:t>el área de influencia del proyecto o actividad</a:t>
            </a:r>
            <a:r>
              <a:rPr lang="es-CL" sz="2400" dirty="0">
                <a:latin typeface="Calibri" panose="020F0502020204030204" pitchFamily="34" charset="0"/>
              </a:rPr>
              <a:t>, así como los </a:t>
            </a:r>
            <a:endParaRPr lang="es-CL" sz="24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efectos </a:t>
            </a:r>
            <a:r>
              <a:rPr lang="es-CL" sz="2400" dirty="0">
                <a:latin typeface="Calibri" panose="020F0502020204030204" pitchFamily="34" charset="0"/>
              </a:rPr>
              <a:t>que genere la combinación y/o interacción conocida de </a:t>
            </a:r>
            <a:endParaRPr lang="es-CL" sz="24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los </a:t>
            </a:r>
            <a:r>
              <a:rPr lang="es-CL" sz="2400" dirty="0">
                <a:latin typeface="Calibri" panose="020F0502020204030204" pitchFamily="34" charset="0"/>
              </a:rPr>
              <a:t>contaminantes del proyecto o actividad.</a:t>
            </a:r>
          </a:p>
          <a:p>
            <a:pPr marL="0" indent="0">
              <a:buFontTx/>
              <a:buNone/>
              <a:defRPr/>
            </a:pPr>
            <a:endParaRPr lang="es-CL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ustomShape 2"/>
          <p:cNvSpPr>
            <a:spLocks noChangeArrowheads="1"/>
          </p:cNvSpPr>
          <p:nvPr/>
        </p:nvSpPr>
        <p:spPr bwMode="auto">
          <a:xfrm>
            <a:off x="762000" y="1246188"/>
            <a:ext cx="77724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514350" indent="-514350">
              <a:lnSpc>
                <a:spcPct val="150000"/>
              </a:lnSpc>
              <a:buSzPct val="96000"/>
              <a:buFont typeface="+mj-lt"/>
              <a:buAutoNum type="arabicPeriod"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Relevancia de la zona para la actividad acuícola</a:t>
            </a:r>
          </a:p>
          <a:p>
            <a:pPr marL="514350" indent="-514350">
              <a:lnSpc>
                <a:spcPct val="150000"/>
              </a:lnSpc>
              <a:buSzPct val="96000"/>
              <a:buFont typeface="+mj-lt"/>
              <a:buAutoNum type="arabicPeriod"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Implicancias </a:t>
            </a:r>
            <a:r>
              <a:rPr lang="es-CL" sz="2800" dirty="0" err="1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Ecosistémicas</a:t>
            </a:r>
            <a:endParaRPr lang="es-CL" sz="2800" dirty="0">
              <a:solidFill>
                <a:srgbClr val="000000"/>
              </a:solidFill>
              <a:latin typeface="+mn-lt"/>
              <a:ea typeface="DejaVu Sans"/>
              <a:cs typeface="DejaVu Sans"/>
            </a:endParaRPr>
          </a:p>
          <a:p>
            <a:pPr marL="514350" indent="-514350">
              <a:lnSpc>
                <a:spcPct val="150000"/>
              </a:lnSpc>
              <a:buSzPct val="96000"/>
              <a:buFont typeface="+mj-lt"/>
              <a:buAutoNum type="arabicPeriod"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Implicancias Gestión Ambiental</a:t>
            </a:r>
          </a:p>
          <a:p>
            <a:pPr marL="514350" indent="-514350">
              <a:lnSpc>
                <a:spcPct val="150000"/>
              </a:lnSpc>
              <a:buSzPct val="96000"/>
              <a:buFont typeface="+mj-lt"/>
              <a:buAutoNum type="arabicPeriod"/>
              <a:defRPr/>
            </a:pPr>
            <a:r>
              <a:rPr lang="es-CL" sz="2800" dirty="0">
                <a:latin typeface="+mn-lt"/>
                <a:ea typeface="DejaVu Sans"/>
                <a:cs typeface="DejaVu Sans"/>
              </a:rPr>
              <a:t>Conclusiones</a:t>
            </a:r>
          </a:p>
          <a:p>
            <a:pPr>
              <a:defRPr/>
            </a:pPr>
            <a:endParaRPr lang="es-CL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6387" name="CustomShape 2"/>
          <p:cNvSpPr>
            <a:spLocks noChangeArrowheads="1"/>
          </p:cNvSpPr>
          <p:nvPr/>
        </p:nvSpPr>
        <p:spPr bwMode="auto">
          <a:xfrm>
            <a:off x="-17463" y="6553200"/>
            <a:ext cx="9161463" cy="6127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>
                <a:solidFill>
                  <a:srgbClr val="FFFFFF"/>
                </a:solidFill>
                <a:latin typeface="CordiaUPC" pitchFamily="34" charset="-34"/>
                <a:ea typeface="Arial Unicode MS" pitchFamily="34" charset="-128"/>
                <a:cs typeface="Arial Unicode MS" pitchFamily="34" charset="-128"/>
              </a:rPr>
              <a:t>Instituto de Investigación Pesquera  -  www.inpesca.cl</a:t>
            </a:r>
            <a:endParaRPr lang="es-CL" altLang="es-CL" sz="1800"/>
          </a:p>
        </p:txBody>
      </p:sp>
      <p:sp>
        <p:nvSpPr>
          <p:cNvPr id="16388" name="CustomShape 2"/>
          <p:cNvSpPr>
            <a:spLocks noChangeArrowheads="1"/>
          </p:cNvSpPr>
          <p:nvPr/>
        </p:nvSpPr>
        <p:spPr bwMode="auto">
          <a:xfrm>
            <a:off x="147638" y="115888"/>
            <a:ext cx="8697912" cy="493712"/>
          </a:xfrm>
          <a:prstGeom prst="rect">
            <a:avLst/>
          </a:prstGeom>
          <a:solidFill>
            <a:srgbClr val="003399"/>
          </a:solidFill>
          <a:ln w="9360">
            <a:solidFill>
              <a:srgbClr val="BE4B48"/>
            </a:solidFill>
            <a:round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2400">
                <a:solidFill>
                  <a:schemeClr val="bg1"/>
                </a:solidFill>
              </a:rPr>
              <a:t>	TEMAS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8229600" cy="5616575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es-CL" sz="1800" dirty="0">
                <a:latin typeface="Calibri" panose="020F0502020204030204" pitchFamily="34" charset="0"/>
              </a:rPr>
              <a:t>Artículo 11.- Normas de referencia.</a:t>
            </a:r>
          </a:p>
          <a:p>
            <a:pPr marL="0" indent="0" algn="just">
              <a:buFontTx/>
              <a:buNone/>
              <a:defRPr/>
            </a:pPr>
            <a:r>
              <a:rPr lang="es-CL" sz="1800" dirty="0">
                <a:latin typeface="Calibri" panose="020F0502020204030204" pitchFamily="34" charset="0"/>
              </a:rPr>
              <a:t>Las normas de calidad ambiental y de emisión que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se </a:t>
            </a:r>
            <a:r>
              <a:rPr lang="es-CL" sz="1800" dirty="0">
                <a:latin typeface="Calibri" panose="020F0502020204030204" pitchFamily="34" charset="0"/>
              </a:rPr>
              <a:t>utilizarán como referencia para los efectos de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evaluar si se </a:t>
            </a:r>
            <a:r>
              <a:rPr lang="es-CL" sz="1800" dirty="0">
                <a:latin typeface="Calibri" panose="020F0502020204030204" pitchFamily="34" charset="0"/>
              </a:rPr>
              <a:t>genera o presenta el riesgo indicado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en </a:t>
            </a:r>
            <a:r>
              <a:rPr lang="es-CL" sz="1800" dirty="0">
                <a:latin typeface="Calibri" panose="020F0502020204030204" pitchFamily="34" charset="0"/>
              </a:rPr>
              <a:t>la letra a) y los efectos adversos señalados en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la </a:t>
            </a:r>
            <a:r>
              <a:rPr lang="es-CL" sz="1800" dirty="0">
                <a:latin typeface="Calibri" panose="020F0502020204030204" pitchFamily="34" charset="0"/>
              </a:rPr>
              <a:t>letra b), ambas </a:t>
            </a:r>
            <a:r>
              <a:rPr lang="es-CL" sz="1800" dirty="0" smtClean="0">
                <a:latin typeface="Calibri" panose="020F0502020204030204" pitchFamily="34" charset="0"/>
              </a:rPr>
              <a:t>del artículo </a:t>
            </a:r>
            <a:r>
              <a:rPr lang="es-CL" sz="1800" dirty="0">
                <a:latin typeface="Calibri" panose="020F0502020204030204" pitchFamily="34" charset="0"/>
              </a:rPr>
              <a:t>11 de la Ley, serán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aquellas </a:t>
            </a:r>
            <a:r>
              <a:rPr lang="es-CL" sz="1800" dirty="0">
                <a:latin typeface="Calibri" panose="020F0502020204030204" pitchFamily="34" charset="0"/>
              </a:rPr>
              <a:t>vigentes en los siguientes Estados: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República </a:t>
            </a:r>
            <a:r>
              <a:rPr lang="es-CL" sz="1800" dirty="0">
                <a:latin typeface="Calibri" panose="020F0502020204030204" pitchFamily="34" charset="0"/>
              </a:rPr>
              <a:t>Federal de Alemania, República Argentina,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Australia</a:t>
            </a:r>
            <a:r>
              <a:rPr lang="es-CL" sz="1800" dirty="0">
                <a:latin typeface="Calibri" panose="020F0502020204030204" pitchFamily="34" charset="0"/>
              </a:rPr>
              <a:t>, República Federativa del Brasil, Canadá, Reino de España,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Estados </a:t>
            </a:r>
            <a:r>
              <a:rPr lang="es-CL" sz="1800" dirty="0">
                <a:latin typeface="Calibri" panose="020F0502020204030204" pitchFamily="34" charset="0"/>
              </a:rPr>
              <a:t>Unidos Mexicanos, Estados Unidos de América,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Nueva </a:t>
            </a:r>
            <a:r>
              <a:rPr lang="es-CL" sz="1800" dirty="0">
                <a:latin typeface="Calibri" panose="020F0502020204030204" pitchFamily="34" charset="0"/>
              </a:rPr>
              <a:t>Zelandia, Reino de los Países Bajos, República Italiana,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Japón</a:t>
            </a:r>
            <a:r>
              <a:rPr lang="es-CL" sz="1800" dirty="0">
                <a:latin typeface="Calibri" panose="020F0502020204030204" pitchFamily="34" charset="0"/>
              </a:rPr>
              <a:t>, Reino de </a:t>
            </a:r>
            <a:r>
              <a:rPr lang="es-CL" sz="1800" dirty="0" smtClean="0">
                <a:latin typeface="Calibri" panose="020F0502020204030204" pitchFamily="34" charset="0"/>
              </a:rPr>
              <a:t>Suecia y </a:t>
            </a:r>
            <a:r>
              <a:rPr lang="es-CL" sz="1800" dirty="0">
                <a:latin typeface="Calibri" panose="020F0502020204030204" pitchFamily="34" charset="0"/>
              </a:rPr>
              <a:t>Confederación Suiza.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s-CL" sz="1800" dirty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Para </a:t>
            </a:r>
            <a:r>
              <a:rPr lang="es-CL" sz="1800" dirty="0">
                <a:latin typeface="Calibri" panose="020F0502020204030204" pitchFamily="34" charset="0"/>
              </a:rPr>
              <a:t>la utilización de las normas de referencia, se priorizará aquel </a:t>
            </a:r>
            <a:endParaRPr lang="es-CL" sz="18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Estado </a:t>
            </a:r>
            <a:r>
              <a:rPr lang="es-CL" sz="1800" dirty="0">
                <a:latin typeface="Calibri" panose="020F0502020204030204" pitchFamily="34" charset="0"/>
              </a:rPr>
              <a:t>que posea similitud en sus componentes ambientales, con la situación </a:t>
            </a:r>
            <a:r>
              <a:rPr lang="es-CL" sz="1800" dirty="0" smtClean="0">
                <a:latin typeface="Calibri" panose="020F0502020204030204" pitchFamily="34" charset="0"/>
              </a:rPr>
              <a:t>nacional</a:t>
            </a:r>
          </a:p>
          <a:p>
            <a:pPr marL="0" indent="0" algn="just">
              <a:buFontTx/>
              <a:buNone/>
              <a:defRPr/>
            </a:pPr>
            <a:r>
              <a:rPr lang="es-CL" sz="1800" dirty="0" smtClean="0">
                <a:latin typeface="Calibri" panose="020F0502020204030204" pitchFamily="34" charset="0"/>
              </a:rPr>
              <a:t> </a:t>
            </a:r>
            <a:r>
              <a:rPr lang="es-CL" sz="1800" dirty="0">
                <a:latin typeface="Calibri" panose="020F0502020204030204" pitchFamily="34" charset="0"/>
              </a:rPr>
              <a:t>y/o local, lo que será justificado razonablemente por el proponente.</a:t>
            </a:r>
          </a:p>
          <a:p>
            <a:pPr marL="0" indent="0">
              <a:buFontTx/>
              <a:buNone/>
              <a:defRPr/>
            </a:pPr>
            <a:endParaRPr lang="es-CL" sz="1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8229600" cy="5616575"/>
          </a:xfrm>
        </p:spPr>
        <p:txBody>
          <a:bodyPr>
            <a:noAutofit/>
          </a:bodyPr>
          <a:lstStyle/>
          <a:p>
            <a:pPr marL="0" indent="0" algn="just">
              <a:buFontTx/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De lo anterior surge las siguientes interrogantes:</a:t>
            </a:r>
          </a:p>
          <a:p>
            <a:pPr marL="0" indent="0" algn="just">
              <a:buFontTx/>
              <a:buNone/>
              <a:defRPr/>
            </a:pPr>
            <a:endParaRPr lang="es-CL" sz="24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¿Algunos de los países indicados en el artículo 11 del Reglamento</a:t>
            </a: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 cuentan con normativa de referencia que permita evaluar si la </a:t>
            </a: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disposición de relaves mineros en el lecho marino, se </a:t>
            </a:r>
            <a:r>
              <a:rPr lang="es-CL" sz="2400" dirty="0">
                <a:latin typeface="Calibri" panose="020F0502020204030204" pitchFamily="34" charset="0"/>
              </a:rPr>
              <a:t>genera </a:t>
            </a:r>
            <a:endParaRPr lang="es-CL" sz="24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o </a:t>
            </a:r>
            <a:r>
              <a:rPr lang="es-CL" sz="2400" dirty="0">
                <a:latin typeface="Calibri" panose="020F0502020204030204" pitchFamily="34" charset="0"/>
              </a:rPr>
              <a:t>presenta el riesgo indicado en la letra a) </a:t>
            </a:r>
            <a:r>
              <a:rPr lang="es-CL" sz="2400" dirty="0" smtClean="0">
                <a:latin typeface="Calibri" panose="020F0502020204030204" pitchFamily="34" charset="0"/>
              </a:rPr>
              <a:t>(</a:t>
            </a:r>
            <a:r>
              <a:rPr lang="es-ES_tradnl" sz="2400" dirty="0" smtClean="0">
                <a:latin typeface="Calibri" panose="020F0502020204030204" pitchFamily="34" charset="0"/>
              </a:rPr>
              <a:t>Riesgo para la salud </a:t>
            </a:r>
          </a:p>
          <a:p>
            <a:pPr marL="0" indent="0" algn="just">
              <a:buNone/>
              <a:defRPr/>
            </a:pPr>
            <a:r>
              <a:rPr lang="es-ES_tradnl" sz="2400" dirty="0" smtClean="0">
                <a:latin typeface="Calibri" panose="020F0502020204030204" pitchFamily="34" charset="0"/>
              </a:rPr>
              <a:t>de la población, debido a la cantidad y calidad de efluentes, </a:t>
            </a:r>
          </a:p>
          <a:p>
            <a:pPr marL="0" indent="0" algn="just">
              <a:buNone/>
              <a:defRPr/>
            </a:pPr>
            <a:r>
              <a:rPr lang="es-ES_tradnl" sz="2400" dirty="0" smtClean="0">
                <a:latin typeface="Calibri" panose="020F0502020204030204" pitchFamily="34" charset="0"/>
              </a:rPr>
              <a:t>emisiones o residuos) </a:t>
            </a:r>
            <a:r>
              <a:rPr lang="es-CL" sz="2400" dirty="0" smtClean="0">
                <a:latin typeface="Calibri" panose="020F0502020204030204" pitchFamily="34" charset="0"/>
              </a:rPr>
              <a:t>y </a:t>
            </a:r>
            <a:r>
              <a:rPr lang="es-CL" sz="2400" dirty="0">
                <a:latin typeface="Calibri" panose="020F0502020204030204" pitchFamily="34" charset="0"/>
              </a:rPr>
              <a:t>los efectos adversos señalados en la letra b</a:t>
            </a:r>
            <a:r>
              <a:rPr lang="es-CL" sz="2400" dirty="0" smtClean="0">
                <a:latin typeface="Calibri" panose="020F0502020204030204" pitchFamily="34" charset="0"/>
              </a:rPr>
              <a:t>) </a:t>
            </a: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(</a:t>
            </a:r>
            <a:r>
              <a:rPr lang="es-ES_tradnl" sz="2400" dirty="0" smtClean="0">
                <a:latin typeface="Calibri" panose="020F0502020204030204" pitchFamily="34" charset="0"/>
              </a:rPr>
              <a:t>Efectos adversos significativos sobre la cantidad y calidad de los </a:t>
            </a:r>
          </a:p>
          <a:p>
            <a:pPr marL="0" indent="0" algn="just">
              <a:buNone/>
              <a:defRPr/>
            </a:pPr>
            <a:r>
              <a:rPr lang="es-ES_tradnl" sz="2400" dirty="0" smtClean="0">
                <a:latin typeface="Calibri" panose="020F0502020204030204" pitchFamily="34" charset="0"/>
              </a:rPr>
              <a:t>recursos naturales renovables, incluidos el suelo, agua y aire)</a:t>
            </a:r>
            <a:r>
              <a:rPr lang="es-CL" sz="2400" dirty="0" smtClean="0">
                <a:latin typeface="Calibri" panose="020F0502020204030204" pitchFamily="34" charset="0"/>
              </a:rPr>
              <a:t>, </a:t>
            </a: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ambas del artículo </a:t>
            </a:r>
            <a:r>
              <a:rPr lang="es-CL" sz="2400" dirty="0">
                <a:latin typeface="Calibri" panose="020F0502020204030204" pitchFamily="34" charset="0"/>
              </a:rPr>
              <a:t>11 de la </a:t>
            </a:r>
            <a:r>
              <a:rPr lang="es-CL" sz="2400" dirty="0" smtClean="0">
                <a:latin typeface="Calibri" panose="020F0502020204030204" pitchFamily="34" charset="0"/>
              </a:rPr>
              <a:t>Ley?.</a:t>
            </a:r>
          </a:p>
          <a:p>
            <a:pPr marL="0" indent="0" algn="just">
              <a:buFontTx/>
              <a:buNone/>
              <a:defRPr/>
            </a:pPr>
            <a:endParaRPr lang="es-CL" sz="24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es-CL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8229600" cy="5616575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endParaRPr lang="es-CL" sz="2400" dirty="0" smtClean="0">
              <a:latin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s-CL" sz="24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¿Existe el conocimiento suficiente para determinar </a:t>
            </a:r>
          </a:p>
          <a:p>
            <a:pPr marL="0" indent="0" algn="just">
              <a:buNone/>
              <a:defRPr/>
            </a:pPr>
            <a:r>
              <a:rPr lang="es-CL" sz="2400" b="1" u="sng" dirty="0" smtClean="0">
                <a:latin typeface="Calibri" panose="020F0502020204030204" pitchFamily="34" charset="0"/>
              </a:rPr>
              <a:t>Área de Influencia </a:t>
            </a:r>
            <a:r>
              <a:rPr lang="es-CL" sz="2400" dirty="0" smtClean="0">
                <a:latin typeface="Calibri" panose="020F0502020204030204" pitchFamily="34" charset="0"/>
              </a:rPr>
              <a:t>producto de la disposición de relaves en el </a:t>
            </a: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lecho marino, con la finalidad de definir si el proyecto o actividad </a:t>
            </a: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genera o presenta alguno de los efectos, características o </a:t>
            </a: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circunstancias del artículo 11 de la Ley, o bien para justificar la </a:t>
            </a:r>
          </a:p>
          <a:p>
            <a:pPr marL="0" indent="0" algn="just">
              <a:buNone/>
              <a:defRPr/>
            </a:pPr>
            <a:r>
              <a:rPr lang="es-CL" sz="2400" dirty="0" smtClean="0">
                <a:latin typeface="Calibri" panose="020F0502020204030204" pitchFamily="34" charset="0"/>
              </a:rPr>
              <a:t>inexistencia de dichos efectos, características o circunstancias?</a:t>
            </a:r>
          </a:p>
          <a:p>
            <a:pPr marL="0" indent="0">
              <a:buFontTx/>
              <a:buNone/>
              <a:defRPr/>
            </a:pPr>
            <a:endParaRPr lang="es-CL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0534" y="2133600"/>
            <a:ext cx="86981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latin typeface="Calibri" panose="020F0502020204030204" pitchFamily="34" charset="0"/>
              </a:rPr>
              <a:t>¿Existe el conocimiento suficiente para determinar los efectos sobre los recursos naturales </a:t>
            </a:r>
          </a:p>
          <a:p>
            <a:r>
              <a:rPr lang="es-CL" dirty="0" smtClean="0">
                <a:latin typeface="Calibri" panose="020F0502020204030204" pitchFamily="34" charset="0"/>
              </a:rPr>
              <a:t>renovables en las probables áreas de disposición de relaves, así como de la </a:t>
            </a:r>
          </a:p>
          <a:p>
            <a:r>
              <a:rPr lang="es-CL" dirty="0" smtClean="0">
                <a:latin typeface="Calibri" panose="020F0502020204030204" pitchFamily="34" charset="0"/>
              </a:rPr>
              <a:t>capacidad de dilución, dispersión, autodepuración, asimilación y </a:t>
            </a:r>
          </a:p>
          <a:p>
            <a:r>
              <a:rPr lang="es-CL" b="1" u="sng" dirty="0" smtClean="0">
                <a:latin typeface="Calibri" panose="020F0502020204030204" pitchFamily="34" charset="0"/>
              </a:rPr>
              <a:t>regeneración de dichos recursos </a:t>
            </a:r>
            <a:r>
              <a:rPr lang="es-CL" dirty="0" smtClean="0">
                <a:latin typeface="Calibri" panose="020F0502020204030204" pitchFamily="34" charset="0"/>
              </a:rPr>
              <a:t>en el área de influencia del proyecto, así como </a:t>
            </a:r>
          </a:p>
          <a:p>
            <a:r>
              <a:rPr lang="es-CL" dirty="0" smtClean="0">
                <a:latin typeface="Calibri" panose="020F0502020204030204" pitchFamily="34" charset="0"/>
              </a:rPr>
              <a:t>los efectos que genere la combinación y/o interacción conocida de los </a:t>
            </a:r>
          </a:p>
          <a:p>
            <a:r>
              <a:rPr lang="es-CL" dirty="0" smtClean="0">
                <a:latin typeface="Calibri" panose="020F0502020204030204" pitchFamily="34" charset="0"/>
              </a:rPr>
              <a:t>contaminantes del proyecto.?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CuadroTexto"/>
          <p:cNvSpPr txBox="1">
            <a:spLocks noChangeArrowheads="1"/>
          </p:cNvSpPr>
          <p:nvPr/>
        </p:nvSpPr>
        <p:spPr bwMode="auto">
          <a:xfrm>
            <a:off x="566738" y="2543175"/>
            <a:ext cx="78581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es-ES" altLang="es-CL" sz="2400" b="1">
                <a:latin typeface="Calibri" pitchFamily="34" charset="0"/>
              </a:rPr>
              <a:t>¿ Se tiene el conocimiento científico para informar sobre los daños  posibles que generarían los relaves mineros en el Ambiente marino?</a:t>
            </a:r>
          </a:p>
          <a:p>
            <a:pPr algn="just" eaLnBrk="1" hangingPunct="1"/>
            <a:endParaRPr lang="es-ES" altLang="es-CL" sz="2400" b="1">
              <a:latin typeface="Calibri" pitchFamily="34" charset="0"/>
            </a:endParaRPr>
          </a:p>
          <a:p>
            <a:pPr algn="just" eaLnBrk="1" hangingPunct="1"/>
            <a:r>
              <a:rPr lang="es-ES" altLang="es-CL" sz="2400" b="1">
                <a:latin typeface="Calibri" pitchFamily="34" charset="0"/>
              </a:rPr>
              <a:t>¿Cómo es la bioacumulación y biomagnificación de los metales en ecosistemas marinos específicos donde se vertirán estos relaves?</a:t>
            </a:r>
          </a:p>
          <a:p>
            <a:pPr algn="just" eaLnBrk="1" hangingPunct="1"/>
            <a:endParaRPr lang="es-ES" altLang="es-CL" sz="2400" b="1">
              <a:latin typeface="Calibri" pitchFamily="34" charset="0"/>
            </a:endParaRPr>
          </a:p>
          <a:p>
            <a:pPr algn="just" eaLnBrk="1" hangingPunct="1"/>
            <a:r>
              <a:rPr lang="es-ES" altLang="es-CL" sz="2400" b="1">
                <a:latin typeface="Calibri" pitchFamily="34" charset="0"/>
              </a:rPr>
              <a:t>¿Siendo los metales pesados como el plomo y el mercurio considerados como contaminantes globales, como seria su transporte transfronterizo en el ambiente marino?</a:t>
            </a:r>
          </a:p>
        </p:txBody>
      </p:sp>
      <p:sp>
        <p:nvSpPr>
          <p:cNvPr id="39939" name="2 CuadroTexto"/>
          <p:cNvSpPr txBox="1">
            <a:spLocks noChangeArrowheads="1"/>
          </p:cNvSpPr>
          <p:nvPr/>
        </p:nvSpPr>
        <p:spPr bwMode="auto">
          <a:xfrm>
            <a:off x="928688" y="214313"/>
            <a:ext cx="7286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es-ES" altLang="es-CL">
                <a:latin typeface="Calibri" pitchFamily="34" charset="0"/>
              </a:rPr>
              <a:t>Otro Ejemplo reciente a nivel nacional es la posible instalación de Hidroaysen en la Patagonia, donde se tuvo que crear centros nacionales e internacionales de investigación científica para crear una masa critica para el conocimiento del ecosistema del lugar, ejemplo el Centro de investigación en ecosistemas de la Patagonia (CIEP) </a:t>
            </a:r>
          </a:p>
        </p:txBody>
      </p:sp>
      <p:sp>
        <p:nvSpPr>
          <p:cNvPr id="39940" name="4 CuadroTexto"/>
          <p:cNvSpPr txBox="1">
            <a:spLocks noChangeArrowheads="1"/>
          </p:cNvSpPr>
          <p:nvPr/>
        </p:nvSpPr>
        <p:spPr bwMode="auto">
          <a:xfrm>
            <a:off x="357188" y="2071688"/>
            <a:ext cx="8501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s-ES" altLang="es-CL" sz="2400" b="1" u="sng">
                <a:latin typeface="Calibri" pitchFamily="34" charset="0"/>
              </a:rPr>
              <a:t>Por ende surgen varias preguntas sobre el tema entre las cuales: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CuadroTexto"/>
          <p:cNvSpPr txBox="1">
            <a:spLocks noChangeArrowheads="1"/>
          </p:cNvSpPr>
          <p:nvPr/>
        </p:nvSpPr>
        <p:spPr bwMode="auto">
          <a:xfrm>
            <a:off x="857250" y="1785938"/>
            <a:ext cx="7358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es-ES" altLang="es-CL" sz="2400" b="1">
                <a:latin typeface="Calibri" pitchFamily="34" charset="0"/>
              </a:rPr>
              <a:t>Si bien es difícil controlar, monitorear y fiscalizar los efectos negativos en ecosistemas terrestres, en ambientes marinos a mas de 200 metros de profundidad se hace aun mas difícil su control y fiscalización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ustomShape 2"/>
          <p:cNvSpPr>
            <a:spLocks noChangeArrowheads="1"/>
          </p:cNvSpPr>
          <p:nvPr/>
        </p:nvSpPr>
        <p:spPr bwMode="auto">
          <a:xfrm>
            <a:off x="762000" y="1246188"/>
            <a:ext cx="77724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514350" indent="-514350">
              <a:buSzPct val="96000"/>
              <a:buFont typeface="+mj-lt"/>
              <a:buAutoNum type="arabicPeriod"/>
              <a:defRPr/>
            </a:pPr>
            <a:r>
              <a:rPr lang="es-CL" sz="2000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No se recomienda que los relaves mineros sean depositados en el fondo marino, ya que se verían afectadas actividades pesqueras y la productividad biológica de la zona centro-sur, deteriorando el ecosistema de fondo y pudiendo afectar </a:t>
            </a:r>
            <a:r>
              <a:rPr lang="es-CL" sz="2000" b="1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subsidios </a:t>
            </a:r>
            <a:r>
              <a:rPr lang="es-CL" sz="2000" b="1" dirty="0" err="1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ecosistémicos</a:t>
            </a:r>
            <a:r>
              <a:rPr lang="es-CL" sz="2000" b="1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 </a:t>
            </a:r>
            <a:r>
              <a:rPr lang="es-CL" sz="2000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con otros sistemas como el asociado a las </a:t>
            </a:r>
            <a:r>
              <a:rPr lang="es-CL" sz="2000" dirty="0" err="1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pesquerias</a:t>
            </a:r>
            <a:r>
              <a:rPr lang="es-CL" sz="2000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 de fondo, </a:t>
            </a:r>
            <a:r>
              <a:rPr lang="es-CL" sz="2000" dirty="0" err="1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demersales</a:t>
            </a:r>
            <a:r>
              <a:rPr lang="es-CL" sz="2000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 y pelágicas.</a:t>
            </a:r>
          </a:p>
          <a:p>
            <a:pPr marL="514350" indent="-514350">
              <a:buSzPct val="96000"/>
              <a:buFont typeface="+mj-lt"/>
              <a:buAutoNum type="arabicPeriod"/>
              <a:defRPr/>
            </a:pPr>
            <a:r>
              <a:rPr lang="es-CL" sz="2000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Dentro de los posibles efectos no deseados de este tipo de iniciativas, se encuentra los efectos de traspaso de metales pesados en organismos a través de las tramas tróficas. Esto afectaría considerablemente la provisión de recursos alimentarios (</a:t>
            </a:r>
            <a:r>
              <a:rPr lang="es-CL" sz="2000" b="1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seguridad alimentaria</a:t>
            </a:r>
            <a:r>
              <a:rPr lang="es-CL" sz="2000" dirty="0">
                <a:solidFill>
                  <a:srgbClr val="000000"/>
                </a:solidFill>
                <a:latin typeface="+mn-lt"/>
                <a:ea typeface="DejaVu Sans"/>
                <a:cs typeface="DejaVu Sans"/>
              </a:rPr>
              <a:t>) provenientes de diversas actividades marinas.</a:t>
            </a:r>
          </a:p>
          <a:p>
            <a:pPr marL="514350" indent="-514350">
              <a:buSzPct val="96000"/>
              <a:buFont typeface="+mj-lt"/>
              <a:buAutoNum type="arabicPeriod"/>
              <a:defRPr/>
            </a:pPr>
            <a:r>
              <a:rPr lang="es-CL" sz="2000" dirty="0">
                <a:latin typeface="+mn-lt"/>
                <a:ea typeface="DejaVu Sans"/>
                <a:cs typeface="DejaVu Sans"/>
              </a:rPr>
              <a:t>Se observa que deben implementarse cambios relevantes en materia de las disposiciones medio ambientales en relación a esta temática.</a:t>
            </a:r>
          </a:p>
          <a:p>
            <a:pPr>
              <a:defRPr/>
            </a:pPr>
            <a:endParaRPr lang="es-CL" sz="1400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41987" name="CustomShape 2"/>
          <p:cNvSpPr>
            <a:spLocks noChangeArrowheads="1"/>
          </p:cNvSpPr>
          <p:nvPr/>
        </p:nvSpPr>
        <p:spPr bwMode="auto">
          <a:xfrm>
            <a:off x="-17463" y="6553200"/>
            <a:ext cx="9161463" cy="6127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>
                <a:solidFill>
                  <a:srgbClr val="FFFFFF"/>
                </a:solidFill>
                <a:latin typeface="CordiaUPC" pitchFamily="34" charset="-34"/>
                <a:ea typeface="Arial Unicode MS" pitchFamily="34" charset="-128"/>
                <a:cs typeface="Arial Unicode MS" pitchFamily="34" charset="-128"/>
              </a:rPr>
              <a:t>Instituto de Investigación Pesquera  -  www.inpesca.cl</a:t>
            </a:r>
            <a:endParaRPr lang="es-CL" altLang="es-CL" sz="1800"/>
          </a:p>
        </p:txBody>
      </p:sp>
      <p:sp>
        <p:nvSpPr>
          <p:cNvPr id="41988" name="CustomShape 2"/>
          <p:cNvSpPr>
            <a:spLocks noChangeArrowheads="1"/>
          </p:cNvSpPr>
          <p:nvPr/>
        </p:nvSpPr>
        <p:spPr bwMode="auto">
          <a:xfrm>
            <a:off x="147638" y="115888"/>
            <a:ext cx="8697912" cy="493712"/>
          </a:xfrm>
          <a:prstGeom prst="rect">
            <a:avLst/>
          </a:prstGeom>
          <a:solidFill>
            <a:srgbClr val="003399"/>
          </a:solidFill>
          <a:ln w="9360">
            <a:solidFill>
              <a:srgbClr val="BE4B48"/>
            </a:solidFill>
            <a:round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2400">
                <a:solidFill>
                  <a:schemeClr val="bg1"/>
                </a:solidFill>
              </a:rPr>
              <a:t>	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r>
              <a:rPr lang="es-CL" altLang="es-CL" smtClean="0">
                <a:latin typeface="Arial" charset="0"/>
              </a:rPr>
              <a:t>El Océano Pacífico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sz="2000" dirty="0" smtClean="0"/>
              <a:t>Un tercio de la superficie de la tierra está cubierto por el Océano Pacífico.</a:t>
            </a:r>
          </a:p>
          <a:p>
            <a:pPr>
              <a:defRPr/>
            </a:pPr>
            <a:r>
              <a:rPr lang="es-CL" sz="2000" dirty="0" smtClean="0"/>
              <a:t>En este océano se sostiene la mayor biodiversidad de nuestro planeta.</a:t>
            </a:r>
          </a:p>
          <a:p>
            <a:pPr>
              <a:defRPr/>
            </a:pPr>
            <a:r>
              <a:rPr lang="es-CL" sz="2000" dirty="0" smtClean="0"/>
              <a:t>Como resultado de la diversidad biológica y la alta productividad: </a:t>
            </a:r>
          </a:p>
          <a:p>
            <a:pPr marL="0" indent="0">
              <a:buNone/>
              <a:defRPr/>
            </a:pPr>
            <a:r>
              <a:rPr lang="es-CL" sz="2000" dirty="0"/>
              <a:t>	</a:t>
            </a:r>
            <a:r>
              <a:rPr lang="es-CL" sz="2000" dirty="0" smtClean="0"/>
              <a:t>Se desarrollan diversas actividades pesqueras.</a:t>
            </a:r>
          </a:p>
          <a:p>
            <a:pPr>
              <a:defRPr/>
            </a:pPr>
            <a:r>
              <a:rPr lang="es-CL" sz="2000" dirty="0" smtClean="0"/>
              <a:t>Servicios del ecosistema como la protección costera, </a:t>
            </a:r>
          </a:p>
          <a:p>
            <a:pPr marL="0" indent="0">
              <a:buNone/>
              <a:defRPr/>
            </a:pPr>
            <a:r>
              <a:rPr lang="es-CL" sz="2000" dirty="0" smtClean="0"/>
              <a:t>	pesquerías artesanales , acuacultura, </a:t>
            </a:r>
          </a:p>
          <a:p>
            <a:pPr marL="0" indent="0">
              <a:buNone/>
              <a:defRPr/>
            </a:pPr>
            <a:r>
              <a:rPr lang="es-CL" sz="2000" dirty="0" smtClean="0"/>
              <a:t>	y turismo son claves para las comunidades locales.</a:t>
            </a:r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r>
              <a:rPr lang="es-CL" altLang="es-CL" smtClean="0">
                <a:latin typeface="Arial" charset="0"/>
              </a:rPr>
              <a:t>Seguridad Alimentaria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 sz="2800" dirty="0" smtClean="0">
                <a:latin typeface="Arial" charset="0"/>
              </a:rPr>
              <a:t>La mayor parte de los estudios efectuados en </a:t>
            </a:r>
          </a:p>
          <a:p>
            <a:pPr marL="0" indent="0">
              <a:buNone/>
            </a:pPr>
            <a:r>
              <a:rPr lang="es-CL" altLang="es-CL" sz="2800" dirty="0">
                <a:latin typeface="Arial" charset="0"/>
              </a:rPr>
              <a:t>	</a:t>
            </a:r>
            <a:r>
              <a:rPr lang="es-CL" altLang="es-CL" sz="2800" dirty="0" smtClean="0">
                <a:latin typeface="Arial" charset="0"/>
              </a:rPr>
              <a:t>relación a la seguridad alimentaria sostienen </a:t>
            </a:r>
          </a:p>
          <a:p>
            <a:pPr marL="0" indent="0">
              <a:buNone/>
            </a:pPr>
            <a:r>
              <a:rPr lang="es-CL" altLang="es-CL" sz="2800" dirty="0" smtClean="0">
                <a:latin typeface="Arial" charset="0"/>
              </a:rPr>
              <a:t>que la principal fuente de </a:t>
            </a:r>
            <a:r>
              <a:rPr lang="es-CL" altLang="es-CL" sz="2800" dirty="0" err="1" smtClean="0">
                <a:latin typeface="Arial" charset="0"/>
              </a:rPr>
              <a:t>proteinas</a:t>
            </a:r>
            <a:r>
              <a:rPr lang="es-CL" altLang="es-CL" sz="2800" dirty="0" smtClean="0">
                <a:latin typeface="Arial" charset="0"/>
              </a:rPr>
              <a:t> y ácidos grasos </a:t>
            </a:r>
          </a:p>
          <a:p>
            <a:pPr marL="0" indent="0">
              <a:buNone/>
            </a:pPr>
            <a:r>
              <a:rPr lang="es-CL" altLang="es-CL" sz="2800" dirty="0" err="1" smtClean="0">
                <a:latin typeface="Arial" charset="0"/>
              </a:rPr>
              <a:t>escenciales</a:t>
            </a:r>
            <a:r>
              <a:rPr lang="es-CL" altLang="es-CL" sz="2800" dirty="0" smtClean="0">
                <a:latin typeface="Arial" charset="0"/>
              </a:rPr>
              <a:t> provendrán en el futuro de actividades </a:t>
            </a:r>
          </a:p>
          <a:p>
            <a:pPr marL="0" indent="0">
              <a:buNone/>
            </a:pPr>
            <a:r>
              <a:rPr lang="es-CL" altLang="es-CL" sz="2800" dirty="0" smtClean="0">
                <a:latin typeface="Arial" charset="0"/>
              </a:rPr>
              <a:t>como la pesca y la acuicultura (FAO, 2014).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5150"/>
          </a:xfrm>
        </p:spPr>
        <p:txBody>
          <a:bodyPr/>
          <a:lstStyle/>
          <a:p>
            <a:r>
              <a:rPr lang="es-CL" altLang="es-CL" sz="3200" smtClean="0">
                <a:latin typeface="Arial" charset="0"/>
              </a:rPr>
              <a:t>Depositación de Relaves Submarinos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763000" cy="4983163"/>
          </a:xfrm>
        </p:spPr>
        <p:txBody>
          <a:bodyPr/>
          <a:lstStyle/>
          <a:p>
            <a:pPr>
              <a:defRPr/>
            </a:pPr>
            <a:r>
              <a:rPr lang="es-CL" sz="2400" dirty="0" smtClean="0"/>
              <a:t>Las operaciones de descarga de relaves se observa </a:t>
            </a:r>
          </a:p>
          <a:p>
            <a:pPr marL="0" indent="0">
              <a:buNone/>
              <a:defRPr/>
            </a:pPr>
            <a:r>
              <a:rPr lang="es-CL" sz="2400" dirty="0"/>
              <a:t>	</a:t>
            </a:r>
            <a:r>
              <a:rPr lang="es-CL" sz="2400" dirty="0" smtClean="0"/>
              <a:t>habitualmente en países en desarrollo por parte </a:t>
            </a:r>
          </a:p>
          <a:p>
            <a:pPr marL="0" indent="0">
              <a:buNone/>
              <a:defRPr/>
            </a:pPr>
            <a:r>
              <a:rPr lang="es-CL" sz="2400" dirty="0"/>
              <a:t>	</a:t>
            </a:r>
            <a:r>
              <a:rPr lang="es-CL" sz="2400" dirty="0" smtClean="0"/>
              <a:t>de multinacionales con base en países desarrollados </a:t>
            </a:r>
          </a:p>
          <a:p>
            <a:pPr marL="0" indent="0">
              <a:buNone/>
              <a:defRPr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C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 aceptan en sus legislaciones que se afecte </a:t>
            </a:r>
          </a:p>
          <a:p>
            <a:pPr marL="0" indent="0">
              <a:buNone/>
              <a:defRPr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C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Zonas Económicas Exclusivas </a:t>
            </a:r>
            <a:r>
              <a:rPr lang="es-CL" sz="2400" dirty="0" smtClean="0"/>
              <a:t>(ZEE)</a:t>
            </a:r>
          </a:p>
          <a:p>
            <a:pPr>
              <a:defRPr/>
            </a:pPr>
            <a:r>
              <a:rPr lang="es-CL" sz="2400" dirty="0" smtClean="0"/>
              <a:t>Países como Canadá: Implementaron en el pasado este </a:t>
            </a:r>
          </a:p>
          <a:p>
            <a:pPr marL="0" indent="0">
              <a:buNone/>
              <a:defRPr/>
            </a:pPr>
            <a:r>
              <a:rPr lang="es-CL" sz="2400" dirty="0"/>
              <a:t>	</a:t>
            </a:r>
            <a:r>
              <a:rPr lang="es-CL" sz="2400" dirty="0" smtClean="0"/>
              <a:t>método de disposición de relaves, no obstante han </a:t>
            </a:r>
          </a:p>
          <a:p>
            <a:pPr marL="0" indent="0">
              <a:buNone/>
              <a:defRPr/>
            </a:pPr>
            <a:r>
              <a:rPr lang="es-CL" sz="2400" dirty="0"/>
              <a:t>	</a:t>
            </a:r>
            <a:r>
              <a:rPr lang="es-CL" sz="2400" dirty="0" smtClean="0"/>
              <a:t>cesado estas actividades</a:t>
            </a:r>
          </a:p>
          <a:p>
            <a:pPr>
              <a:defRPr/>
            </a:pPr>
            <a:r>
              <a:rPr lang="es-CL" sz="2400" dirty="0" smtClean="0"/>
              <a:t>El uso de estos métodos se basan en la falta de territorio </a:t>
            </a:r>
          </a:p>
          <a:p>
            <a:pPr marL="0" indent="0">
              <a:buNone/>
              <a:defRPr/>
            </a:pPr>
            <a:r>
              <a:rPr lang="es-CL" sz="2400" dirty="0"/>
              <a:t>	</a:t>
            </a:r>
            <a:r>
              <a:rPr lang="es-CL" sz="2400" dirty="0" smtClean="0"/>
              <a:t>para efectuar el acopio de relaves en tierra, por eso </a:t>
            </a:r>
          </a:p>
          <a:p>
            <a:pPr marL="0" indent="0">
              <a:buNone/>
              <a:defRPr/>
            </a:pPr>
            <a:r>
              <a:rPr lang="es-CL" sz="2400" dirty="0"/>
              <a:t>	</a:t>
            </a:r>
            <a:r>
              <a:rPr lang="es-CL" sz="2400" dirty="0" smtClean="0"/>
              <a:t>que naciones islas son las que principalmente optaron </a:t>
            </a:r>
          </a:p>
          <a:p>
            <a:pPr marL="0" indent="0">
              <a:buNone/>
              <a:defRPr/>
            </a:pPr>
            <a:r>
              <a:rPr lang="es-CL" sz="2400" dirty="0"/>
              <a:t>	</a:t>
            </a:r>
            <a:r>
              <a:rPr lang="es-CL" sz="2400" dirty="0" smtClean="0"/>
              <a:t>por esta estrategia. </a:t>
            </a:r>
            <a:endParaRPr lang="es-C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endParaRPr lang="es-CL" altLang="es-CL" smtClean="0">
              <a:latin typeface="Arial" charset="0"/>
            </a:endParaRPr>
          </a:p>
        </p:txBody>
      </p:sp>
      <p:sp>
        <p:nvSpPr>
          <p:cNvPr id="20483" name="2 Marcador de texto"/>
          <p:cNvSpPr>
            <a:spLocks noGrp="1"/>
          </p:cNvSpPr>
          <p:nvPr>
            <p:ph type="body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endParaRPr lang="es-CL" altLang="es-CL" smtClean="0">
              <a:latin typeface="Arial" charset="0"/>
            </a:endParaRPr>
          </a:p>
        </p:txBody>
      </p:sp>
      <p:pic>
        <p:nvPicPr>
          <p:cNvPr id="20484" name="Picture 2" descr="relaves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8376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r>
              <a:rPr lang="es-CL" altLang="es-CL" sz="2400" smtClean="0">
                <a:latin typeface="Arial" charset="0"/>
              </a:rPr>
              <a:t>Localidades marinas impactadas por actividades mineras</a:t>
            </a:r>
          </a:p>
        </p:txBody>
      </p:sp>
      <p:sp>
        <p:nvSpPr>
          <p:cNvPr id="21507" name="2 Marcador de texto"/>
          <p:cNvSpPr>
            <a:spLocks noGrp="1"/>
          </p:cNvSpPr>
          <p:nvPr>
            <p:ph type="body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endParaRPr lang="es-CL" altLang="es-CL" smtClean="0">
              <a:latin typeface="Arial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00138"/>
            <a:ext cx="8763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texto"/>
          <p:cNvSpPr>
            <a:spLocks noGrp="1"/>
          </p:cNvSpPr>
          <p:nvPr>
            <p:ph type="body"/>
          </p:nvPr>
        </p:nvSpPr>
        <p:spPr>
          <a:xfrm>
            <a:off x="304800" y="1828800"/>
            <a:ext cx="8047038" cy="3976688"/>
          </a:xfrm>
        </p:spPr>
        <p:txBody>
          <a:bodyPr/>
          <a:lstStyle/>
          <a:p>
            <a:r>
              <a:rPr lang="es-CL" altLang="es-CL" sz="1600" dirty="0" smtClean="0">
                <a:latin typeface="Arial" charset="0"/>
              </a:rPr>
              <a:t>1. </a:t>
            </a:r>
            <a:r>
              <a:rPr lang="es-CL" altLang="es-CL" sz="1600" dirty="0" err="1" smtClean="0">
                <a:latin typeface="Arial" charset="0"/>
              </a:rPr>
              <a:t>Nome</a:t>
            </a:r>
            <a:r>
              <a:rPr lang="es-CL" altLang="es-CL" sz="1600" dirty="0" smtClean="0">
                <a:latin typeface="Arial" charset="0"/>
              </a:rPr>
              <a:t> Pacer, USA (Au) 			20. </a:t>
            </a:r>
            <a:r>
              <a:rPr lang="es-CL" altLang="es-CL" sz="1600" dirty="0" err="1" smtClean="0">
                <a:latin typeface="Arial" charset="0"/>
              </a:rPr>
              <a:t>SØrfjord</a:t>
            </a:r>
            <a:r>
              <a:rPr lang="es-CL" altLang="es-CL" sz="1600" dirty="0" smtClean="0">
                <a:latin typeface="Arial" charset="0"/>
              </a:rPr>
              <a:t>, </a:t>
            </a:r>
            <a:r>
              <a:rPr lang="es-CL" altLang="es-CL" sz="1600" dirty="0" err="1" smtClean="0">
                <a:latin typeface="Arial" charset="0"/>
              </a:rPr>
              <a:t>Norway</a:t>
            </a:r>
            <a:r>
              <a:rPr lang="es-CL" altLang="es-CL" sz="1600" dirty="0" smtClean="0">
                <a:latin typeface="Arial" charset="0"/>
              </a:rPr>
              <a:t> (Cu, Pb, Zn)</a:t>
            </a:r>
          </a:p>
          <a:p>
            <a:r>
              <a:rPr lang="en-US" altLang="es-CL" sz="1600" dirty="0" smtClean="0">
                <a:latin typeface="Arial" charset="0"/>
              </a:rPr>
              <a:t>2. Prince William Sound, USA (Cu) 		21. St. Ives bay, </a:t>
            </a:r>
            <a:r>
              <a:rPr lang="en-US" altLang="es-CL" sz="1600" dirty="0" err="1" smtClean="0">
                <a:latin typeface="Arial" charset="0"/>
              </a:rPr>
              <a:t>Hayle</a:t>
            </a:r>
            <a:r>
              <a:rPr lang="en-US" altLang="es-CL" sz="1600" dirty="0" smtClean="0">
                <a:latin typeface="Arial" charset="0"/>
              </a:rPr>
              <a:t> estuary, England (Sn)</a:t>
            </a:r>
          </a:p>
          <a:p>
            <a:r>
              <a:rPr lang="es-CL" altLang="es-CL" sz="1600" dirty="0" smtClean="0">
                <a:latin typeface="Arial" charset="0"/>
              </a:rPr>
              <a:t>3. </a:t>
            </a:r>
            <a:r>
              <a:rPr lang="es-CL" altLang="es-CL" sz="1600" dirty="0" err="1" smtClean="0">
                <a:latin typeface="Arial" charset="0"/>
              </a:rPr>
              <a:t>Bokan</a:t>
            </a:r>
            <a:r>
              <a:rPr lang="es-CL" altLang="es-CL" sz="1600" dirty="0" smtClean="0">
                <a:latin typeface="Arial" charset="0"/>
              </a:rPr>
              <a:t> Mountain, USA (U) 		22. Rio Tinto and Odiel </a:t>
            </a:r>
            <a:r>
              <a:rPr lang="es-CL" altLang="es-CL" sz="1600" dirty="0" err="1" smtClean="0">
                <a:latin typeface="Arial" charset="0"/>
              </a:rPr>
              <a:t>estuaries</a:t>
            </a:r>
            <a:r>
              <a:rPr lang="es-CL" altLang="es-CL" sz="1600" dirty="0" smtClean="0">
                <a:latin typeface="Arial" charset="0"/>
              </a:rPr>
              <a:t>, </a:t>
            </a:r>
            <a:r>
              <a:rPr lang="es-CL" altLang="es-CL" sz="1600" dirty="0" err="1" smtClean="0">
                <a:latin typeface="Arial" charset="0"/>
              </a:rPr>
              <a:t>Spain</a:t>
            </a:r>
            <a:r>
              <a:rPr lang="es-CL" altLang="es-CL" sz="1600" dirty="0" smtClean="0">
                <a:latin typeface="Arial" charset="0"/>
              </a:rPr>
              <a:t> (Cu)</a:t>
            </a:r>
          </a:p>
          <a:p>
            <a:r>
              <a:rPr lang="de-DE" altLang="es-CL" sz="1600" dirty="0" smtClean="0">
                <a:latin typeface="Arial" charset="0"/>
              </a:rPr>
              <a:t>4. Klag Bay, USA (Au, Ag) 		23. Portman Bay, Spain (Pb, Zn)</a:t>
            </a:r>
          </a:p>
          <a:p>
            <a:r>
              <a:rPr lang="es-CL" altLang="es-CL" sz="1600" dirty="0" smtClean="0">
                <a:latin typeface="Arial" charset="0"/>
              </a:rPr>
              <a:t>5. Salt Chuck mine, USA (Cu, Ag, Au) 	24. Grado and </a:t>
            </a:r>
            <a:r>
              <a:rPr lang="es-CL" altLang="es-CL" sz="1600" dirty="0" err="1" smtClean="0">
                <a:latin typeface="Arial" charset="0"/>
              </a:rPr>
              <a:t>Marano</a:t>
            </a:r>
            <a:r>
              <a:rPr lang="es-CL" altLang="es-CL" sz="1600" dirty="0" smtClean="0">
                <a:latin typeface="Arial" charset="0"/>
              </a:rPr>
              <a:t> </a:t>
            </a:r>
            <a:r>
              <a:rPr lang="es-CL" altLang="es-CL" sz="1600" dirty="0" err="1" smtClean="0">
                <a:latin typeface="Arial" charset="0"/>
              </a:rPr>
              <a:t>lagoons</a:t>
            </a:r>
            <a:r>
              <a:rPr lang="es-CL" altLang="es-CL" sz="1600" dirty="0" smtClean="0">
                <a:latin typeface="Arial" charset="0"/>
              </a:rPr>
              <a:t>, </a:t>
            </a:r>
            <a:r>
              <a:rPr lang="es-CL" altLang="es-CL" sz="1600" dirty="0" err="1" smtClean="0">
                <a:latin typeface="Arial" charset="0"/>
              </a:rPr>
              <a:t>Italy</a:t>
            </a:r>
            <a:r>
              <a:rPr lang="es-CL" altLang="es-CL" sz="1600" dirty="0" smtClean="0">
                <a:latin typeface="Arial" charset="0"/>
              </a:rPr>
              <a:t> (Hg)</a:t>
            </a:r>
          </a:p>
          <a:p>
            <a:r>
              <a:rPr lang="es-CL" altLang="es-CL" sz="1600" dirty="0" smtClean="0">
                <a:latin typeface="Arial" charset="0"/>
              </a:rPr>
              <a:t>6. </a:t>
            </a:r>
            <a:r>
              <a:rPr lang="es-CL" altLang="es-CL" sz="1600" dirty="0" err="1" smtClean="0">
                <a:latin typeface="Arial" charset="0"/>
              </a:rPr>
              <a:t>Kisault</a:t>
            </a:r>
            <a:r>
              <a:rPr lang="es-CL" altLang="es-CL" sz="1600" dirty="0" smtClean="0">
                <a:latin typeface="Arial" charset="0"/>
              </a:rPr>
              <a:t> mine, </a:t>
            </a:r>
            <a:r>
              <a:rPr lang="es-CL" altLang="es-CL" sz="1600" dirty="0" err="1" smtClean="0">
                <a:latin typeface="Arial" charset="0"/>
              </a:rPr>
              <a:t>Canada</a:t>
            </a:r>
            <a:r>
              <a:rPr lang="es-CL" altLang="es-CL" sz="1600" dirty="0" smtClean="0">
                <a:latin typeface="Arial" charset="0"/>
              </a:rPr>
              <a:t> (Mo) 		25. </a:t>
            </a:r>
            <a:r>
              <a:rPr lang="es-CL" altLang="es-CL" sz="1600" dirty="0" err="1" smtClean="0">
                <a:latin typeface="Arial" charset="0"/>
              </a:rPr>
              <a:t>Cayeli</a:t>
            </a:r>
            <a:r>
              <a:rPr lang="es-CL" altLang="es-CL" sz="1600" dirty="0" smtClean="0">
                <a:latin typeface="Arial" charset="0"/>
              </a:rPr>
              <a:t> </a:t>
            </a:r>
            <a:r>
              <a:rPr lang="es-CL" altLang="es-CL" sz="1600" dirty="0" err="1" smtClean="0">
                <a:latin typeface="Arial" charset="0"/>
              </a:rPr>
              <a:t>Bakir</a:t>
            </a:r>
            <a:r>
              <a:rPr lang="es-CL" altLang="es-CL" sz="1600" dirty="0" smtClean="0">
                <a:latin typeface="Arial" charset="0"/>
              </a:rPr>
              <a:t> mine, </a:t>
            </a:r>
            <a:r>
              <a:rPr lang="es-CL" altLang="es-CL" sz="1600" dirty="0" err="1" smtClean="0">
                <a:latin typeface="Arial" charset="0"/>
              </a:rPr>
              <a:t>Turkey</a:t>
            </a:r>
            <a:r>
              <a:rPr lang="es-CL" altLang="es-CL" sz="1600" dirty="0" smtClean="0">
                <a:latin typeface="Arial" charset="0"/>
              </a:rPr>
              <a:t> (Cu, Zn)</a:t>
            </a:r>
          </a:p>
          <a:p>
            <a:r>
              <a:rPr lang="es-CL" altLang="es-CL" sz="1600" dirty="0" smtClean="0">
                <a:latin typeface="Arial" charset="0"/>
              </a:rPr>
              <a:t>7. </a:t>
            </a:r>
            <a:r>
              <a:rPr lang="es-CL" altLang="es-CL" sz="1600" dirty="0" err="1" smtClean="0">
                <a:latin typeface="Arial" charset="0"/>
              </a:rPr>
              <a:t>Britannia</a:t>
            </a:r>
            <a:r>
              <a:rPr lang="es-CL" altLang="es-CL" sz="1600" dirty="0" smtClean="0">
                <a:latin typeface="Arial" charset="0"/>
              </a:rPr>
              <a:t> mine, </a:t>
            </a:r>
            <a:r>
              <a:rPr lang="es-CL" altLang="es-CL" sz="1600" dirty="0" err="1" smtClean="0">
                <a:latin typeface="Arial" charset="0"/>
              </a:rPr>
              <a:t>Canada</a:t>
            </a:r>
            <a:r>
              <a:rPr lang="es-CL" altLang="es-CL" sz="1600" dirty="0" smtClean="0">
                <a:latin typeface="Arial" charset="0"/>
              </a:rPr>
              <a:t> (Cu, Zn) 		26. </a:t>
            </a:r>
            <a:r>
              <a:rPr lang="es-CL" altLang="es-CL" sz="1600" dirty="0" err="1" smtClean="0">
                <a:latin typeface="Arial" charset="0"/>
              </a:rPr>
              <a:t>Gulf</a:t>
            </a:r>
            <a:r>
              <a:rPr lang="es-CL" altLang="es-CL" sz="1600" dirty="0" smtClean="0">
                <a:latin typeface="Arial" charset="0"/>
              </a:rPr>
              <a:t> of </a:t>
            </a:r>
            <a:r>
              <a:rPr lang="es-CL" altLang="es-CL" sz="1600" dirty="0" err="1" smtClean="0">
                <a:latin typeface="Arial" charset="0"/>
              </a:rPr>
              <a:t>Benin</a:t>
            </a:r>
            <a:r>
              <a:rPr lang="es-CL" altLang="es-CL" sz="1600" dirty="0" smtClean="0">
                <a:latin typeface="Arial" charset="0"/>
              </a:rPr>
              <a:t>, Togo (P)</a:t>
            </a:r>
          </a:p>
          <a:p>
            <a:r>
              <a:rPr lang="es-CL" altLang="es-CL" sz="1600" dirty="0" smtClean="0">
                <a:latin typeface="Arial" charset="0"/>
              </a:rPr>
              <a:t>8. Island </a:t>
            </a:r>
            <a:r>
              <a:rPr lang="es-CL" altLang="es-CL" sz="1600" dirty="0" err="1" smtClean="0">
                <a:latin typeface="Arial" charset="0"/>
              </a:rPr>
              <a:t>Copper</a:t>
            </a:r>
            <a:r>
              <a:rPr lang="es-CL" altLang="es-CL" sz="1600" dirty="0" smtClean="0">
                <a:latin typeface="Arial" charset="0"/>
              </a:rPr>
              <a:t> mine, </a:t>
            </a:r>
            <a:r>
              <a:rPr lang="es-CL" altLang="es-CL" sz="1600" dirty="0" err="1" smtClean="0">
                <a:latin typeface="Arial" charset="0"/>
              </a:rPr>
              <a:t>Canada</a:t>
            </a:r>
            <a:r>
              <a:rPr lang="es-CL" altLang="es-CL" sz="1600" dirty="0" smtClean="0">
                <a:latin typeface="Arial" charset="0"/>
              </a:rPr>
              <a:t> (Cu, Zn) 	27. </a:t>
            </a:r>
            <a:r>
              <a:rPr lang="es-CL" altLang="es-CL" sz="1600" dirty="0" err="1" smtClean="0">
                <a:latin typeface="Arial" charset="0"/>
              </a:rPr>
              <a:t>Macquarie</a:t>
            </a:r>
            <a:r>
              <a:rPr lang="es-CL" altLang="es-CL" sz="1600" dirty="0" smtClean="0">
                <a:latin typeface="Arial" charset="0"/>
              </a:rPr>
              <a:t> Harbor (</a:t>
            </a:r>
            <a:r>
              <a:rPr lang="es-CL" altLang="es-CL" sz="1600" dirty="0" err="1" smtClean="0">
                <a:latin typeface="Arial" charset="0"/>
              </a:rPr>
              <a:t>estuary</a:t>
            </a:r>
            <a:r>
              <a:rPr lang="es-CL" altLang="es-CL" sz="1600" dirty="0" smtClean="0">
                <a:latin typeface="Arial" charset="0"/>
              </a:rPr>
              <a:t>), Australia (Cu)</a:t>
            </a:r>
          </a:p>
          <a:p>
            <a:r>
              <a:rPr lang="es-CL" altLang="es-CL" sz="1600" dirty="0" smtClean="0">
                <a:latin typeface="Arial" charset="0"/>
              </a:rPr>
              <a:t>9. </a:t>
            </a:r>
            <a:r>
              <a:rPr lang="es-CL" altLang="es-CL" sz="1600" dirty="0" err="1" smtClean="0">
                <a:latin typeface="Arial" charset="0"/>
              </a:rPr>
              <a:t>Jordan</a:t>
            </a:r>
            <a:r>
              <a:rPr lang="es-CL" altLang="es-CL" sz="1600" dirty="0" smtClean="0">
                <a:latin typeface="Arial" charset="0"/>
              </a:rPr>
              <a:t> </a:t>
            </a:r>
            <a:r>
              <a:rPr lang="es-CL" altLang="es-CL" sz="1600" dirty="0" err="1" smtClean="0">
                <a:latin typeface="Arial" charset="0"/>
              </a:rPr>
              <a:t>River</a:t>
            </a:r>
            <a:r>
              <a:rPr lang="es-CL" altLang="es-CL" sz="1600" dirty="0" smtClean="0">
                <a:latin typeface="Arial" charset="0"/>
              </a:rPr>
              <a:t> mine, </a:t>
            </a:r>
            <a:r>
              <a:rPr lang="es-CL" altLang="es-CL" sz="1600" dirty="0" err="1" smtClean="0">
                <a:latin typeface="Arial" charset="0"/>
              </a:rPr>
              <a:t>Canada</a:t>
            </a:r>
            <a:r>
              <a:rPr lang="es-CL" altLang="es-CL" sz="1600" dirty="0" smtClean="0">
                <a:latin typeface="Arial" charset="0"/>
              </a:rPr>
              <a:t> (Cu) 		28. </a:t>
            </a:r>
            <a:r>
              <a:rPr lang="es-CL" altLang="es-CL" sz="1600" dirty="0" err="1" smtClean="0">
                <a:latin typeface="Arial" charset="0"/>
              </a:rPr>
              <a:t>Southwest</a:t>
            </a:r>
            <a:r>
              <a:rPr lang="es-CL" altLang="es-CL" sz="1600" dirty="0" smtClean="0">
                <a:latin typeface="Arial" charset="0"/>
              </a:rPr>
              <a:t> </a:t>
            </a:r>
            <a:r>
              <a:rPr lang="es-CL" altLang="es-CL" sz="1600" dirty="0" err="1" smtClean="0">
                <a:latin typeface="Arial" charset="0"/>
              </a:rPr>
              <a:t>Lagoon</a:t>
            </a:r>
            <a:r>
              <a:rPr lang="es-CL" altLang="es-CL" sz="1600" dirty="0" smtClean="0">
                <a:latin typeface="Arial" charset="0"/>
              </a:rPr>
              <a:t>, New Caledonia (Ni)</a:t>
            </a:r>
          </a:p>
          <a:p>
            <a:r>
              <a:rPr lang="en-US" altLang="es-CL" sz="1600" dirty="0" smtClean="0">
                <a:latin typeface="Arial" charset="0"/>
              </a:rPr>
              <a:t>10. Little Bay, Tilt Cove mines, Canada (Cu) 	29. </a:t>
            </a:r>
            <a:r>
              <a:rPr lang="en-US" altLang="es-CL" sz="1600" dirty="0" err="1" smtClean="0">
                <a:latin typeface="Arial" charset="0"/>
              </a:rPr>
              <a:t>Misima</a:t>
            </a:r>
            <a:r>
              <a:rPr lang="en-US" altLang="es-CL" sz="1600" dirty="0" smtClean="0">
                <a:latin typeface="Arial" charset="0"/>
              </a:rPr>
              <a:t> Island, Papua New Guinea (Au)</a:t>
            </a:r>
          </a:p>
          <a:p>
            <a:r>
              <a:rPr lang="es-CL" altLang="es-CL" sz="1600" dirty="0" smtClean="0">
                <a:latin typeface="Arial" charset="0"/>
              </a:rPr>
              <a:t>11. </a:t>
            </a:r>
            <a:r>
              <a:rPr lang="es-CL" altLang="es-CL" sz="1600" dirty="0" err="1" smtClean="0">
                <a:latin typeface="Arial" charset="0"/>
              </a:rPr>
              <a:t>Callahan</a:t>
            </a:r>
            <a:r>
              <a:rPr lang="es-CL" altLang="es-CL" sz="1600" dirty="0" smtClean="0">
                <a:latin typeface="Arial" charset="0"/>
              </a:rPr>
              <a:t> mine, USA (Zn, Cu) 		30. </a:t>
            </a:r>
            <a:r>
              <a:rPr lang="es-CL" altLang="es-CL" sz="1600" dirty="0" err="1" smtClean="0">
                <a:latin typeface="Arial" charset="0"/>
              </a:rPr>
              <a:t>Bougainville</a:t>
            </a:r>
            <a:r>
              <a:rPr lang="es-CL" altLang="es-CL" sz="1600" dirty="0" smtClean="0">
                <a:latin typeface="Arial" charset="0"/>
              </a:rPr>
              <a:t> Island, </a:t>
            </a:r>
            <a:r>
              <a:rPr lang="es-CL" altLang="es-CL" sz="1600" dirty="0" err="1" smtClean="0">
                <a:latin typeface="Arial" charset="0"/>
              </a:rPr>
              <a:t>Papua</a:t>
            </a:r>
            <a:r>
              <a:rPr lang="es-CL" altLang="es-CL" sz="1600" dirty="0" smtClean="0">
                <a:latin typeface="Arial" charset="0"/>
              </a:rPr>
              <a:t> New Guinea (Au)</a:t>
            </a:r>
          </a:p>
          <a:p>
            <a:r>
              <a:rPr lang="es-CL" altLang="es-CL" sz="1600" dirty="0" smtClean="0">
                <a:latin typeface="Arial" charset="0"/>
              </a:rPr>
              <a:t>12. Boleo, Lucifer mines, </a:t>
            </a:r>
            <a:r>
              <a:rPr lang="es-CL" altLang="es-CL" sz="1600" dirty="0" err="1" smtClean="0">
                <a:latin typeface="Arial" charset="0"/>
              </a:rPr>
              <a:t>Mexico</a:t>
            </a:r>
            <a:r>
              <a:rPr lang="es-CL" altLang="es-CL" sz="1600" dirty="0" smtClean="0">
                <a:latin typeface="Arial" charset="0"/>
              </a:rPr>
              <a:t> (Cu, Mn) 	31. </a:t>
            </a:r>
            <a:r>
              <a:rPr lang="es-CL" altLang="es-CL" sz="1600" dirty="0" err="1" smtClean="0">
                <a:latin typeface="Arial" charset="0"/>
              </a:rPr>
              <a:t>Lihir</a:t>
            </a:r>
            <a:r>
              <a:rPr lang="es-CL" altLang="es-CL" sz="1600" dirty="0" smtClean="0">
                <a:latin typeface="Arial" charset="0"/>
              </a:rPr>
              <a:t> Island, </a:t>
            </a:r>
            <a:r>
              <a:rPr lang="es-CL" altLang="es-CL" sz="1600" dirty="0" err="1" smtClean="0">
                <a:latin typeface="Arial" charset="0"/>
              </a:rPr>
              <a:t>Papua</a:t>
            </a:r>
            <a:r>
              <a:rPr lang="es-CL" altLang="es-CL" sz="1600" dirty="0" smtClean="0">
                <a:latin typeface="Arial" charset="0"/>
              </a:rPr>
              <a:t> New Guinea (Au)</a:t>
            </a:r>
          </a:p>
          <a:p>
            <a:r>
              <a:rPr lang="es-CL" altLang="es-CL" sz="1600" dirty="0" smtClean="0">
                <a:latin typeface="Arial" charset="0"/>
              </a:rPr>
              <a:t>13. Levisa </a:t>
            </a:r>
            <a:r>
              <a:rPr lang="es-CL" altLang="es-CL" sz="1600" dirty="0" err="1" smtClean="0">
                <a:latin typeface="Arial" charset="0"/>
              </a:rPr>
              <a:t>Bay</a:t>
            </a:r>
            <a:r>
              <a:rPr lang="es-CL" altLang="es-CL" sz="1600" dirty="0" smtClean="0">
                <a:latin typeface="Arial" charset="0"/>
              </a:rPr>
              <a:t>, Cuba (Ni) 			32. </a:t>
            </a:r>
            <a:r>
              <a:rPr lang="es-CL" altLang="es-CL" sz="1600" dirty="0" err="1" smtClean="0">
                <a:latin typeface="Arial" charset="0"/>
              </a:rPr>
              <a:t>Simberi</a:t>
            </a:r>
            <a:r>
              <a:rPr lang="es-CL" altLang="es-CL" sz="1600" dirty="0" smtClean="0">
                <a:latin typeface="Arial" charset="0"/>
              </a:rPr>
              <a:t> Island, </a:t>
            </a:r>
            <a:r>
              <a:rPr lang="es-CL" altLang="es-CL" sz="1600" dirty="0" err="1" smtClean="0">
                <a:latin typeface="Arial" charset="0"/>
              </a:rPr>
              <a:t>Papua</a:t>
            </a:r>
            <a:r>
              <a:rPr lang="es-CL" altLang="es-CL" sz="1600" dirty="0" smtClean="0">
                <a:latin typeface="Arial" charset="0"/>
              </a:rPr>
              <a:t> New Guinea (Au)</a:t>
            </a:r>
          </a:p>
          <a:p>
            <a:r>
              <a:rPr lang="es-CL" altLang="es-CL" sz="1600" dirty="0" smtClean="0">
                <a:latin typeface="Arial" charset="0"/>
              </a:rPr>
              <a:t>14. </a:t>
            </a:r>
            <a:r>
              <a:rPr lang="es-CL" altLang="es-CL" sz="1600" dirty="0" err="1" smtClean="0">
                <a:latin typeface="Arial" charset="0"/>
              </a:rPr>
              <a:t>Ite</a:t>
            </a:r>
            <a:r>
              <a:rPr lang="es-CL" altLang="es-CL" sz="1600" dirty="0" smtClean="0">
                <a:latin typeface="Arial" charset="0"/>
              </a:rPr>
              <a:t> </a:t>
            </a:r>
            <a:r>
              <a:rPr lang="es-CL" altLang="es-CL" sz="1600" dirty="0" err="1" smtClean="0">
                <a:latin typeface="Arial" charset="0"/>
              </a:rPr>
              <a:t>Bay</a:t>
            </a:r>
            <a:r>
              <a:rPr lang="es-CL" altLang="es-CL" sz="1600" dirty="0" smtClean="0">
                <a:latin typeface="Arial" charset="0"/>
              </a:rPr>
              <a:t>, </a:t>
            </a:r>
            <a:r>
              <a:rPr lang="es-CL" altLang="es-CL" sz="1600" dirty="0" err="1" smtClean="0">
                <a:latin typeface="Arial" charset="0"/>
              </a:rPr>
              <a:t>Peru</a:t>
            </a:r>
            <a:r>
              <a:rPr lang="es-CL" altLang="es-CL" sz="1600" dirty="0" smtClean="0">
                <a:latin typeface="Arial" charset="0"/>
              </a:rPr>
              <a:t> (Cu, Mo) 		33. Ok </a:t>
            </a:r>
            <a:r>
              <a:rPr lang="es-CL" altLang="es-CL" sz="1600" dirty="0" err="1" smtClean="0">
                <a:latin typeface="Arial" charset="0"/>
              </a:rPr>
              <a:t>Tedi</a:t>
            </a:r>
            <a:r>
              <a:rPr lang="es-CL" altLang="es-CL" sz="1600" dirty="0" smtClean="0">
                <a:latin typeface="Arial" charset="0"/>
              </a:rPr>
              <a:t> mine, </a:t>
            </a:r>
            <a:r>
              <a:rPr lang="es-CL" altLang="es-CL" sz="1600" dirty="0" err="1" smtClean="0">
                <a:latin typeface="Arial" charset="0"/>
              </a:rPr>
              <a:t>Papua</a:t>
            </a:r>
            <a:r>
              <a:rPr lang="es-CL" altLang="es-CL" sz="1600" dirty="0" smtClean="0">
                <a:latin typeface="Arial" charset="0"/>
              </a:rPr>
              <a:t> New Guinea (Cu, Au)</a:t>
            </a:r>
          </a:p>
          <a:p>
            <a:r>
              <a:rPr lang="it-IT" altLang="es-CL" sz="1600" dirty="0" smtClean="0">
                <a:latin typeface="Arial" charset="0"/>
              </a:rPr>
              <a:t>15. Michilla mine, Chile (Cu) 		34. Grasberg mine, Indonesia (Au, Cu)</a:t>
            </a:r>
          </a:p>
          <a:p>
            <a:r>
              <a:rPr lang="es-CL" altLang="es-CL" sz="1600" dirty="0" smtClean="0">
                <a:latin typeface="Arial" charset="0"/>
              </a:rPr>
              <a:t>16. Ensenada </a:t>
            </a:r>
            <a:r>
              <a:rPr lang="es-CL" altLang="es-CL" sz="1600" dirty="0" err="1" smtClean="0">
                <a:latin typeface="Arial" charset="0"/>
              </a:rPr>
              <a:t>Chapaco</a:t>
            </a:r>
            <a:r>
              <a:rPr lang="es-CL" altLang="es-CL" sz="1600" dirty="0" smtClean="0">
                <a:latin typeface="Arial" charset="0"/>
              </a:rPr>
              <a:t>, Chile (Fe-oxides) 	35. </a:t>
            </a:r>
            <a:r>
              <a:rPr lang="es-CL" altLang="es-CL" sz="1600" dirty="0" err="1" smtClean="0">
                <a:latin typeface="Arial" charset="0"/>
              </a:rPr>
              <a:t>Buyat</a:t>
            </a:r>
            <a:r>
              <a:rPr lang="es-CL" altLang="es-CL" sz="1600" dirty="0" smtClean="0">
                <a:latin typeface="Arial" charset="0"/>
              </a:rPr>
              <a:t> </a:t>
            </a:r>
            <a:r>
              <a:rPr lang="es-CL" altLang="es-CL" sz="1600" dirty="0" err="1" smtClean="0">
                <a:latin typeface="Arial" charset="0"/>
              </a:rPr>
              <a:t>Bay</a:t>
            </a:r>
            <a:r>
              <a:rPr lang="es-CL" altLang="es-CL" sz="1600" dirty="0" smtClean="0">
                <a:latin typeface="Arial" charset="0"/>
              </a:rPr>
              <a:t>, Indonesia (Cu, Au)</a:t>
            </a:r>
          </a:p>
          <a:p>
            <a:r>
              <a:rPr lang="en-US" altLang="es-CL" sz="1600" dirty="0" smtClean="0">
                <a:latin typeface="Arial" charset="0"/>
              </a:rPr>
              <a:t>17. </a:t>
            </a:r>
            <a:r>
              <a:rPr lang="en-US" altLang="es-CL" sz="1600" dirty="0" err="1" smtClean="0">
                <a:latin typeface="Arial" charset="0"/>
              </a:rPr>
              <a:t>Chañaral</a:t>
            </a:r>
            <a:r>
              <a:rPr lang="en-US" altLang="es-CL" sz="1600" dirty="0" smtClean="0">
                <a:latin typeface="Arial" charset="0"/>
              </a:rPr>
              <a:t> Bay, Chile (Cu) 		36. </a:t>
            </a:r>
            <a:r>
              <a:rPr lang="en-US" altLang="es-CL" sz="1600" dirty="0" err="1" smtClean="0">
                <a:latin typeface="Arial" charset="0"/>
              </a:rPr>
              <a:t>Benete</a:t>
            </a:r>
            <a:r>
              <a:rPr lang="en-US" altLang="es-CL" sz="1600" dirty="0" smtClean="0">
                <a:latin typeface="Arial" charset="0"/>
              </a:rPr>
              <a:t> Bay, Indonesia (Cu, Au)</a:t>
            </a:r>
          </a:p>
          <a:p>
            <a:r>
              <a:rPr lang="es-CL" altLang="es-CL" sz="1600" dirty="0" smtClean="0">
                <a:latin typeface="Arial" charset="0"/>
              </a:rPr>
              <a:t>18. Black </a:t>
            </a:r>
            <a:r>
              <a:rPr lang="es-CL" altLang="es-CL" sz="1600" dirty="0" err="1" smtClean="0">
                <a:latin typeface="Arial" charset="0"/>
              </a:rPr>
              <a:t>Angel</a:t>
            </a:r>
            <a:r>
              <a:rPr lang="es-CL" altLang="es-CL" sz="1600" dirty="0" smtClean="0">
                <a:latin typeface="Arial" charset="0"/>
              </a:rPr>
              <a:t> mine, </a:t>
            </a:r>
            <a:r>
              <a:rPr lang="es-CL" altLang="es-CL" sz="1600" dirty="0" err="1" smtClean="0">
                <a:latin typeface="Arial" charset="0"/>
              </a:rPr>
              <a:t>Greenland</a:t>
            </a:r>
            <a:r>
              <a:rPr lang="es-CL" altLang="es-CL" sz="1600" dirty="0" smtClean="0">
                <a:latin typeface="Arial" charset="0"/>
              </a:rPr>
              <a:t> (Zn, Pb) 	37. Atlas mine, </a:t>
            </a:r>
            <a:r>
              <a:rPr lang="es-CL" altLang="es-CL" sz="1600" dirty="0" err="1" smtClean="0">
                <a:latin typeface="Arial" charset="0"/>
              </a:rPr>
              <a:t>Philippines</a:t>
            </a:r>
            <a:r>
              <a:rPr lang="es-CL" altLang="es-CL" sz="1600" dirty="0" smtClean="0">
                <a:latin typeface="Arial" charset="0"/>
              </a:rPr>
              <a:t> (Cu)</a:t>
            </a:r>
          </a:p>
          <a:p>
            <a:r>
              <a:rPr lang="es-CL" altLang="es-CL" sz="1600" dirty="0" smtClean="0">
                <a:latin typeface="Arial" charset="0"/>
              </a:rPr>
              <a:t>19. </a:t>
            </a:r>
            <a:r>
              <a:rPr lang="es-CL" altLang="es-CL" sz="1600" dirty="0" err="1" smtClean="0">
                <a:latin typeface="Arial" charset="0"/>
              </a:rPr>
              <a:t>Synvaranger</a:t>
            </a:r>
            <a:r>
              <a:rPr lang="es-CL" altLang="es-CL" sz="1600" dirty="0" smtClean="0">
                <a:latin typeface="Arial" charset="0"/>
              </a:rPr>
              <a:t> mine, </a:t>
            </a:r>
            <a:r>
              <a:rPr lang="es-CL" altLang="es-CL" sz="1600" dirty="0" err="1" smtClean="0">
                <a:latin typeface="Arial" charset="0"/>
              </a:rPr>
              <a:t>Norway</a:t>
            </a:r>
            <a:r>
              <a:rPr lang="es-CL" altLang="es-CL" sz="1600" dirty="0" smtClean="0">
                <a:latin typeface="Arial" charset="0"/>
              </a:rPr>
              <a:t> (Fe-oxides) 	38. Marinduque Island, </a:t>
            </a:r>
            <a:r>
              <a:rPr lang="es-CL" altLang="es-CL" sz="1600" dirty="0" err="1" smtClean="0">
                <a:latin typeface="Arial" charset="0"/>
              </a:rPr>
              <a:t>Philippines</a:t>
            </a:r>
            <a:r>
              <a:rPr lang="es-CL" altLang="es-CL" sz="1600" dirty="0" smtClean="0">
                <a:latin typeface="Arial" charset="0"/>
              </a:rPr>
              <a:t> (Cu)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endParaRPr lang="es-CL" altLang="es-CL" smtClean="0">
              <a:latin typeface="Arial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7215188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8485" r="41617" b="27531"/>
          <a:stretch>
            <a:fillRect/>
          </a:stretch>
        </p:blipFill>
        <p:spPr bwMode="auto">
          <a:xfrm>
            <a:off x="5930900" y="609600"/>
            <a:ext cx="302577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5 Rectángulo"/>
          <p:cNvSpPr>
            <a:spLocks noChangeArrowheads="1"/>
          </p:cNvSpPr>
          <p:nvPr/>
        </p:nvSpPr>
        <p:spPr bwMode="auto">
          <a:xfrm>
            <a:off x="4392613" y="5951538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s-CL" altLang="es-CL">
                <a:hlinkClick r:id="rId4"/>
              </a:rPr>
              <a:t>El hombre y el último gran desierto: Impacto humano en las profundidades del mar</a:t>
            </a:r>
            <a:r>
              <a:rPr lang="es-CL" altLang="es-CL"/>
              <a:t> (PlosOne 2011),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1636</Words>
  <Application>Microsoft Office PowerPoint</Application>
  <PresentationFormat>Presentación en pantalla (4:3)</PresentationFormat>
  <Paragraphs>173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Presentación de PowerPoint</vt:lpstr>
      <vt:lpstr>Presentación de PowerPoint</vt:lpstr>
      <vt:lpstr>El Océano Pacífico</vt:lpstr>
      <vt:lpstr>Seguridad Alimentaria</vt:lpstr>
      <vt:lpstr>Depositación de Relaves Submarinos</vt:lpstr>
      <vt:lpstr>Presentación de PowerPoint</vt:lpstr>
      <vt:lpstr>Localidades marinas impactadas por actividades mineras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Ley de Pesca y Acuicultura</vt:lpstr>
      <vt:lpstr>Importancia de pesquerías regionales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</dc:creator>
  <cp:lastModifiedBy>celeste</cp:lastModifiedBy>
  <cp:revision>109</cp:revision>
  <cp:lastPrinted>2015-07-07T15:16:08Z</cp:lastPrinted>
  <dcterms:modified xsi:type="dcterms:W3CDTF">2015-07-08T14:19:22Z</dcterms:modified>
</cp:coreProperties>
</file>